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7"/>
  </p:notesMasterIdLst>
  <p:sldIdLst>
    <p:sldId id="256" r:id="rId2"/>
    <p:sldId id="259" r:id="rId3"/>
    <p:sldId id="260" r:id="rId4"/>
    <p:sldId id="261" r:id="rId5"/>
    <p:sldId id="262" r:id="rId6"/>
    <p:sldId id="293" r:id="rId7"/>
    <p:sldId id="294" r:id="rId8"/>
    <p:sldId id="295" r:id="rId9"/>
    <p:sldId id="296" r:id="rId10"/>
    <p:sldId id="298" r:id="rId11"/>
    <p:sldId id="263" r:id="rId12"/>
    <p:sldId id="264" r:id="rId13"/>
    <p:sldId id="280" r:id="rId14"/>
    <p:sldId id="265" r:id="rId15"/>
    <p:sldId id="271" r:id="rId16"/>
    <p:sldId id="267" r:id="rId17"/>
    <p:sldId id="269" r:id="rId18"/>
    <p:sldId id="270" r:id="rId19"/>
    <p:sldId id="272" r:id="rId20"/>
    <p:sldId id="277" r:id="rId21"/>
    <p:sldId id="276" r:id="rId22"/>
    <p:sldId id="275" r:id="rId23"/>
    <p:sldId id="273" r:id="rId24"/>
    <p:sldId id="279" r:id="rId25"/>
    <p:sldId id="274" r:id="rId26"/>
    <p:sldId id="281" r:id="rId27"/>
    <p:sldId id="282" r:id="rId28"/>
    <p:sldId id="284" r:id="rId29"/>
    <p:sldId id="285" r:id="rId30"/>
    <p:sldId id="286" r:id="rId31"/>
    <p:sldId id="287" r:id="rId32"/>
    <p:sldId id="288" r:id="rId33"/>
    <p:sldId id="289" r:id="rId34"/>
    <p:sldId id="290" r:id="rId35"/>
    <p:sldId id="297" r:id="rId36"/>
  </p:sldIdLst>
  <p:sldSz cx="9144000" cy="6858000" type="screen4x3"/>
  <p:notesSz cx="6735763" cy="9866313"/>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865C"/>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30" autoAdjust="0"/>
  </p:normalViewPr>
  <p:slideViewPr>
    <p:cSldViewPr>
      <p:cViewPr varScale="1">
        <p:scale>
          <a:sx n="110" d="100"/>
          <a:sy n="110" d="100"/>
        </p:scale>
        <p:origin x="1266" y="102"/>
      </p:cViewPr>
      <p:guideLst>
        <p:guide orient="horz" pos="2160"/>
        <p:guide pos="2880"/>
      </p:guideLst>
    </p:cSldViewPr>
  </p:slideViewPr>
  <p:outlineViewPr>
    <p:cViewPr>
      <p:scale>
        <a:sx n="33" d="100"/>
        <a:sy n="33" d="100"/>
      </p:scale>
      <p:origin x="0" y="1317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9" d="100"/>
          <a:sy n="89" d="100"/>
        </p:scale>
        <p:origin x="-3798" y="-108"/>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1" y="0"/>
            <a:ext cx="2918830" cy="493316"/>
          </a:xfrm>
          <a:prstGeom prst="rect">
            <a:avLst/>
          </a:prstGeom>
        </p:spPr>
        <p:txBody>
          <a:bodyPr vert="horz" lIns="90745" tIns="45373" rIns="90745" bIns="45373" rtlCol="0"/>
          <a:lstStyle>
            <a:lvl1pPr algn="l">
              <a:defRPr sz="1200"/>
            </a:lvl1pPr>
          </a:lstStyle>
          <a:p>
            <a:endParaRPr lang="cs-CZ" dirty="0"/>
          </a:p>
        </p:txBody>
      </p:sp>
      <p:sp>
        <p:nvSpPr>
          <p:cNvPr id="3" name="Zástupný symbol pro datum 2"/>
          <p:cNvSpPr>
            <a:spLocks noGrp="1"/>
          </p:cNvSpPr>
          <p:nvPr>
            <p:ph type="dt" idx="1"/>
          </p:nvPr>
        </p:nvSpPr>
        <p:spPr>
          <a:xfrm>
            <a:off x="3815375" y="0"/>
            <a:ext cx="2918830" cy="493316"/>
          </a:xfrm>
          <a:prstGeom prst="rect">
            <a:avLst/>
          </a:prstGeom>
        </p:spPr>
        <p:txBody>
          <a:bodyPr vert="horz" lIns="90745" tIns="45373" rIns="90745" bIns="45373" rtlCol="0"/>
          <a:lstStyle>
            <a:lvl1pPr algn="r">
              <a:defRPr sz="1200"/>
            </a:lvl1pPr>
          </a:lstStyle>
          <a:p>
            <a:fld id="{43A8D29E-3A20-490C-A3AC-82FCFC55EE0B}" type="datetimeFigureOut">
              <a:rPr lang="cs-CZ" smtClean="0"/>
              <a:pPr/>
              <a:t>01.11.2021</a:t>
            </a:fld>
            <a:endParaRPr lang="cs-CZ" dirty="0"/>
          </a:p>
        </p:txBody>
      </p:sp>
      <p:sp>
        <p:nvSpPr>
          <p:cNvPr id="4" name="Zástupný symbol pro obrázek snímku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0745" tIns="45373" rIns="90745" bIns="45373" rtlCol="0" anchor="ctr"/>
          <a:lstStyle/>
          <a:p>
            <a:endParaRPr lang="cs-CZ" dirty="0"/>
          </a:p>
        </p:txBody>
      </p:sp>
      <p:sp>
        <p:nvSpPr>
          <p:cNvPr id="5" name="Zástupný symbol pro poznámky 4"/>
          <p:cNvSpPr>
            <a:spLocks noGrp="1"/>
          </p:cNvSpPr>
          <p:nvPr>
            <p:ph type="body" sz="quarter" idx="3"/>
          </p:nvPr>
        </p:nvSpPr>
        <p:spPr>
          <a:xfrm>
            <a:off x="673577" y="4686499"/>
            <a:ext cx="5388610" cy="4439841"/>
          </a:xfrm>
          <a:prstGeom prst="rect">
            <a:avLst/>
          </a:prstGeom>
        </p:spPr>
        <p:txBody>
          <a:bodyPr vert="horz" lIns="90745" tIns="45373" rIns="90745" bIns="45373" rtlCol="0">
            <a:normAutofit/>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1" y="9371284"/>
            <a:ext cx="2918830" cy="493316"/>
          </a:xfrm>
          <a:prstGeom prst="rect">
            <a:avLst/>
          </a:prstGeom>
        </p:spPr>
        <p:txBody>
          <a:bodyPr vert="horz" lIns="90745" tIns="45373" rIns="90745" bIns="45373" rtlCol="0" anchor="b"/>
          <a:lstStyle>
            <a:lvl1pPr algn="l">
              <a:defRPr sz="1200"/>
            </a:lvl1pPr>
          </a:lstStyle>
          <a:p>
            <a:endParaRPr lang="cs-CZ" dirty="0"/>
          </a:p>
        </p:txBody>
      </p:sp>
      <p:sp>
        <p:nvSpPr>
          <p:cNvPr id="7" name="Zástupný symbol pro číslo snímku 6"/>
          <p:cNvSpPr>
            <a:spLocks noGrp="1"/>
          </p:cNvSpPr>
          <p:nvPr>
            <p:ph type="sldNum" sz="quarter" idx="5"/>
          </p:nvPr>
        </p:nvSpPr>
        <p:spPr>
          <a:xfrm>
            <a:off x="3815375" y="9371284"/>
            <a:ext cx="2918830" cy="493316"/>
          </a:xfrm>
          <a:prstGeom prst="rect">
            <a:avLst/>
          </a:prstGeom>
        </p:spPr>
        <p:txBody>
          <a:bodyPr vert="horz" lIns="90745" tIns="45373" rIns="90745" bIns="45373" rtlCol="0" anchor="b"/>
          <a:lstStyle>
            <a:lvl1pPr algn="r">
              <a:defRPr sz="1200"/>
            </a:lvl1pPr>
          </a:lstStyle>
          <a:p>
            <a:fld id="{700F543A-C583-4A34-99E3-0C864F953449}" type="slidenum">
              <a:rPr lang="cs-CZ" smtClean="0"/>
              <a:pPr/>
              <a:t>‹#›</a:t>
            </a:fld>
            <a:endParaRPr lang="cs-CZ" dirty="0"/>
          </a:p>
        </p:txBody>
      </p:sp>
    </p:spTree>
    <p:extLst>
      <p:ext uri="{BB962C8B-B14F-4D97-AF65-F5344CB8AC3E}">
        <p14:creationId xmlns:p14="http://schemas.microsoft.com/office/powerpoint/2010/main" val="123874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700F543A-C583-4A34-99E3-0C864F953449}" type="slidenum">
              <a:rPr lang="cs-CZ" smtClean="0"/>
              <a:pPr/>
              <a:t>1</a:t>
            </a:fld>
            <a:endParaRPr lang="cs-CZ"/>
          </a:p>
        </p:txBody>
      </p:sp>
    </p:spTree>
    <p:extLst>
      <p:ext uri="{BB962C8B-B14F-4D97-AF65-F5344CB8AC3E}">
        <p14:creationId xmlns:p14="http://schemas.microsoft.com/office/powerpoint/2010/main" val="959244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700F543A-C583-4A34-99E3-0C864F953449}" type="slidenum">
              <a:rPr lang="cs-CZ" smtClean="0"/>
              <a:pPr/>
              <a:t>13</a:t>
            </a:fld>
            <a:endParaRPr lang="cs-CZ" dirty="0"/>
          </a:p>
        </p:txBody>
      </p:sp>
    </p:spTree>
    <p:extLst>
      <p:ext uri="{BB962C8B-B14F-4D97-AF65-F5344CB8AC3E}">
        <p14:creationId xmlns:p14="http://schemas.microsoft.com/office/powerpoint/2010/main" val="2341901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700F543A-C583-4A34-99E3-0C864F953449}" type="slidenum">
              <a:rPr lang="cs-CZ" smtClean="0"/>
              <a:pPr/>
              <a:t>22</a:t>
            </a:fld>
            <a:endParaRPr lang="cs-CZ" dirty="0"/>
          </a:p>
        </p:txBody>
      </p:sp>
    </p:spTree>
    <p:extLst>
      <p:ext uri="{BB962C8B-B14F-4D97-AF65-F5344CB8AC3E}">
        <p14:creationId xmlns:p14="http://schemas.microsoft.com/office/powerpoint/2010/main" val="894390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7" name="Obdélní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Obdélní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bdélní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Nadpis 7"/>
          <p:cNvSpPr>
            <a:spLocks noGrp="1"/>
          </p:cNvSpPr>
          <p:nvPr>
            <p:ph type="ctrTitle"/>
          </p:nvPr>
        </p:nvSpPr>
        <p:spPr>
          <a:xfrm>
            <a:off x="2362200" y="4038600"/>
            <a:ext cx="6477000" cy="1828800"/>
          </a:xfrm>
        </p:spPr>
        <p:txBody>
          <a:bodyPr anchor="b"/>
          <a:lstStyle>
            <a:lvl1pPr>
              <a:defRPr cap="all" baseline="0"/>
            </a:lvl1pPr>
          </a:lstStyle>
          <a:p>
            <a:r>
              <a:rPr kumimoji="0" lang="cs-CZ"/>
              <a:t>Klepnutím lze upravit styl předlohy nadpisů.</a:t>
            </a:r>
            <a:endParaRPr kumimoji="0" lang="en-US"/>
          </a:p>
        </p:txBody>
      </p:sp>
      <p:sp>
        <p:nvSpPr>
          <p:cNvPr id="9" name="Podnadpis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a:t>Klepnutím lze upravit styl předlohy podnadpisů.</a:t>
            </a:r>
            <a:endParaRPr kumimoji="0" lang="en-US"/>
          </a:p>
        </p:txBody>
      </p:sp>
      <p:sp>
        <p:nvSpPr>
          <p:cNvPr id="28" name="Zástupný symbol pro datum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33DF627-4493-4CBC-9474-6C4C94B6A7D2}" type="datetimeFigureOut">
              <a:rPr lang="cs-CZ" smtClean="0"/>
              <a:pPr/>
              <a:t>01.11.2021</a:t>
            </a:fld>
            <a:endParaRPr lang="cs-CZ" dirty="0"/>
          </a:p>
        </p:txBody>
      </p:sp>
      <p:sp>
        <p:nvSpPr>
          <p:cNvPr id="17" name="Zástupný symbol pro zápatí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cs-CZ" dirty="0"/>
          </a:p>
        </p:txBody>
      </p:sp>
      <p:sp>
        <p:nvSpPr>
          <p:cNvPr id="29" name="Zástupný symbol pro číslo snímku 28"/>
          <p:cNvSpPr>
            <a:spLocks noGrp="1"/>
          </p:cNvSpPr>
          <p:nvPr>
            <p:ph type="sldNum" sz="quarter" idx="12"/>
          </p:nvPr>
        </p:nvSpPr>
        <p:spPr>
          <a:xfrm>
            <a:off x="8001000" y="228600"/>
            <a:ext cx="838200" cy="381000"/>
          </a:xfrm>
        </p:spPr>
        <p:txBody>
          <a:bodyPr/>
          <a:lstStyle>
            <a:lvl1pPr>
              <a:defRPr>
                <a:solidFill>
                  <a:schemeClr val="tx2"/>
                </a:solidFill>
              </a:defRPr>
            </a:lvl1pPr>
          </a:lstStyle>
          <a:p>
            <a:fld id="{F5A35A3B-348D-4FAD-A259-600D4DB91F67}" type="slidenum">
              <a:rPr lang="cs-CZ" smtClean="0"/>
              <a:pPr/>
              <a:t>‹#›</a:t>
            </a:fld>
            <a:endParaRPr lang="cs-C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datum 3"/>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F5A35A3B-348D-4FAD-A259-600D4DB91F67}" type="slidenum">
              <a:rPr lang="cs-CZ" smtClean="0"/>
              <a:pPr/>
              <a:t>‹#›</a:t>
            </a:fld>
            <a:endParaRPr lang="cs-C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553200" y="609600"/>
            <a:ext cx="2057400" cy="5516563"/>
          </a:xfrm>
        </p:spPr>
        <p:txBody>
          <a:bodyPr vert="eaVert"/>
          <a:lstStyle/>
          <a:p>
            <a:r>
              <a:rPr kumimoji="0" lang="cs-CZ"/>
              <a:t>Klepnutím lze upravit styl předlohy nadpisů.</a:t>
            </a:r>
            <a:endParaRPr kumimoji="0" lang="en-US"/>
          </a:p>
        </p:txBody>
      </p:sp>
      <p:sp>
        <p:nvSpPr>
          <p:cNvPr id="3" name="Zástupný symbol pro svislý text 2"/>
          <p:cNvSpPr>
            <a:spLocks noGrp="1"/>
          </p:cNvSpPr>
          <p:nvPr>
            <p:ph type="body" orient="vert" idx="1"/>
          </p:nvPr>
        </p:nvSpPr>
        <p:spPr>
          <a:xfrm>
            <a:off x="457200" y="609600"/>
            <a:ext cx="5562600" cy="5516564"/>
          </a:xfrm>
        </p:spPr>
        <p:txBody>
          <a:bodyPr vert="eaVer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datum 3"/>
          <p:cNvSpPr>
            <a:spLocks noGrp="1"/>
          </p:cNvSpPr>
          <p:nvPr>
            <p:ph type="dt" sz="half" idx="10"/>
          </p:nvPr>
        </p:nvSpPr>
        <p:spPr>
          <a:xfrm>
            <a:off x="6553200" y="6248402"/>
            <a:ext cx="2209800" cy="365125"/>
          </a:xfrm>
        </p:spPr>
        <p:txBody>
          <a:bodyPr/>
          <a:lstStyle/>
          <a:p>
            <a:fld id="{F33DF627-4493-4CBC-9474-6C4C94B6A7D2}" type="datetimeFigureOut">
              <a:rPr lang="cs-CZ" smtClean="0"/>
              <a:pPr/>
              <a:t>01.11.2021</a:t>
            </a:fld>
            <a:endParaRPr lang="cs-CZ" dirty="0"/>
          </a:p>
        </p:txBody>
      </p:sp>
      <p:sp>
        <p:nvSpPr>
          <p:cNvPr id="5" name="Zástupný symbol pro zápatí 4"/>
          <p:cNvSpPr>
            <a:spLocks noGrp="1"/>
          </p:cNvSpPr>
          <p:nvPr>
            <p:ph type="ftr" sz="quarter" idx="11"/>
          </p:nvPr>
        </p:nvSpPr>
        <p:spPr>
          <a:xfrm>
            <a:off x="457201" y="6248207"/>
            <a:ext cx="5573483" cy="365125"/>
          </a:xfrm>
        </p:spPr>
        <p:txBody>
          <a:bodyPr/>
          <a:lstStyle/>
          <a:p>
            <a:endParaRPr lang="cs-CZ" dirty="0"/>
          </a:p>
        </p:txBody>
      </p:sp>
      <p:sp>
        <p:nvSpPr>
          <p:cNvPr id="7" name="Obdélní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Obdélní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Obdélní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Zástupný symbol pro číslo snímku 5"/>
          <p:cNvSpPr>
            <a:spLocks noGrp="1"/>
          </p:cNvSpPr>
          <p:nvPr>
            <p:ph type="sldNum" sz="quarter" idx="12"/>
          </p:nvPr>
        </p:nvSpPr>
        <p:spPr>
          <a:xfrm rot="5400000">
            <a:off x="5989638" y="144462"/>
            <a:ext cx="533400" cy="244476"/>
          </a:xfrm>
        </p:spPr>
        <p:txBody>
          <a:bodyPr/>
          <a:lstStyle/>
          <a:p>
            <a:fld id="{F5A35A3B-348D-4FAD-A259-600D4DB91F67}" type="slidenum">
              <a:rPr lang="cs-CZ" smtClean="0"/>
              <a:pPr/>
              <a:t>‹#›</a:t>
            </a:fld>
            <a:endParaRPr lang="cs-C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a:xfrm>
            <a:off x="612648" y="228600"/>
            <a:ext cx="8153400" cy="990600"/>
          </a:xfrm>
        </p:spPr>
        <p:txBody>
          <a:bodyPr/>
          <a:lstStyle/>
          <a:p>
            <a:r>
              <a:rPr kumimoji="0" lang="cs-CZ"/>
              <a:t>Klepnutím lze upravit styl předlohy nadpisů.</a:t>
            </a:r>
            <a:endParaRPr kumimoji="0" lang="en-US"/>
          </a:p>
        </p:txBody>
      </p:sp>
      <p:sp>
        <p:nvSpPr>
          <p:cNvPr id="4" name="Zástupný symbol pro datum 3"/>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lvl1pPr>
              <a:defRPr>
                <a:solidFill>
                  <a:srgbClr val="FFFFFF"/>
                </a:solidFill>
              </a:defRPr>
            </a:lvl1pPr>
          </a:lstStyle>
          <a:p>
            <a:fld id="{F5A35A3B-348D-4FAD-A259-600D4DB91F67}" type="slidenum">
              <a:rPr lang="cs-CZ" smtClean="0"/>
              <a:pPr/>
              <a:t>‹#›</a:t>
            </a:fld>
            <a:endParaRPr lang="cs-CZ" dirty="0"/>
          </a:p>
        </p:txBody>
      </p:sp>
      <p:sp>
        <p:nvSpPr>
          <p:cNvPr id="8" name="Zástupný symbol pro obsah 7"/>
          <p:cNvSpPr>
            <a:spLocks noGrp="1"/>
          </p:cNvSpPr>
          <p:nvPr>
            <p:ph sz="quarter" idx="1"/>
          </p:nvPr>
        </p:nvSpPr>
        <p:spPr>
          <a:xfrm>
            <a:off x="612648" y="1600200"/>
            <a:ext cx="8153400" cy="44958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3" name="Zástupný symbol pro text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a:t>Klepnutím lze upravit styly předlohy textu.</a:t>
            </a:r>
          </a:p>
        </p:txBody>
      </p:sp>
      <p:sp>
        <p:nvSpPr>
          <p:cNvPr id="7" name="Obdélní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Obdélní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Obdélní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Nadpis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cs-CZ"/>
              <a:t>Klepnutím lze upravit styl předlohy nadpisů.</a:t>
            </a:r>
            <a:endParaRPr kumimoji="0" lang="en-US"/>
          </a:p>
        </p:txBody>
      </p:sp>
      <p:sp>
        <p:nvSpPr>
          <p:cNvPr id="12" name="Zástupný symbol pro datum 11"/>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13" name="Zástupný symbol pro číslo snímku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5A35A3B-348D-4FAD-A259-600D4DB91F67}" type="slidenum">
              <a:rPr lang="cs-CZ" smtClean="0"/>
              <a:pPr/>
              <a:t>‹#›</a:t>
            </a:fld>
            <a:endParaRPr lang="cs-CZ" dirty="0"/>
          </a:p>
        </p:txBody>
      </p:sp>
      <p:sp>
        <p:nvSpPr>
          <p:cNvPr id="14" name="Zástupný symbol pro zápatí 13"/>
          <p:cNvSpPr>
            <a:spLocks noGrp="1"/>
          </p:cNvSpPr>
          <p:nvPr>
            <p:ph type="ftr" sz="quarter" idx="12"/>
          </p:nvPr>
        </p:nvSpPr>
        <p:spPr/>
        <p:txBody>
          <a:bodyPr/>
          <a:lstStyle/>
          <a:p>
            <a:endParaRPr lang="cs-C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a:t>Klepnutím lze upravit styl předlohy nadpisů.</a:t>
            </a:r>
            <a:endParaRPr kumimoji="0" lang="en-US"/>
          </a:p>
        </p:txBody>
      </p:sp>
      <p:sp>
        <p:nvSpPr>
          <p:cNvPr id="9" name="Zástupný symbol pro obsah 8"/>
          <p:cNvSpPr>
            <a:spLocks noGrp="1"/>
          </p:cNvSpPr>
          <p:nvPr>
            <p:ph sz="quarter" idx="1"/>
          </p:nvPr>
        </p:nvSpPr>
        <p:spPr>
          <a:xfrm>
            <a:off x="609600" y="1589567"/>
            <a:ext cx="3886200" cy="45720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11" name="Zástupný symbol pro obsah 10"/>
          <p:cNvSpPr>
            <a:spLocks noGrp="1"/>
          </p:cNvSpPr>
          <p:nvPr>
            <p:ph sz="quarter" idx="2"/>
          </p:nvPr>
        </p:nvSpPr>
        <p:spPr>
          <a:xfrm>
            <a:off x="4844901" y="1589567"/>
            <a:ext cx="3886200" cy="45720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8" name="Zástupný symbol pro datum 7"/>
          <p:cNvSpPr>
            <a:spLocks noGrp="1"/>
          </p:cNvSpPr>
          <p:nvPr>
            <p:ph type="dt" sz="half" idx="15"/>
          </p:nvPr>
        </p:nvSpPr>
        <p:spPr/>
        <p:txBody>
          <a:bodyPr rtlCol="0"/>
          <a:lstStyle/>
          <a:p>
            <a:fld id="{F33DF627-4493-4CBC-9474-6C4C94B6A7D2}" type="datetimeFigureOut">
              <a:rPr lang="cs-CZ" smtClean="0"/>
              <a:pPr/>
              <a:t>01.11.2021</a:t>
            </a:fld>
            <a:endParaRPr lang="cs-CZ" dirty="0"/>
          </a:p>
        </p:txBody>
      </p:sp>
      <p:sp>
        <p:nvSpPr>
          <p:cNvPr id="10" name="Zástupný symbol pro číslo snímku 9"/>
          <p:cNvSpPr>
            <a:spLocks noGrp="1"/>
          </p:cNvSpPr>
          <p:nvPr>
            <p:ph type="sldNum" sz="quarter" idx="16"/>
          </p:nvPr>
        </p:nvSpPr>
        <p:spPr/>
        <p:txBody>
          <a:bodyPr rtlCol="0"/>
          <a:lstStyle/>
          <a:p>
            <a:fld id="{F5A35A3B-348D-4FAD-A259-600D4DB91F67}" type="slidenum">
              <a:rPr lang="cs-CZ" smtClean="0"/>
              <a:pPr/>
              <a:t>‹#›</a:t>
            </a:fld>
            <a:endParaRPr lang="cs-CZ" dirty="0"/>
          </a:p>
        </p:txBody>
      </p:sp>
      <p:sp>
        <p:nvSpPr>
          <p:cNvPr id="12" name="Zástupný symbol pro zápatí 11"/>
          <p:cNvSpPr>
            <a:spLocks noGrp="1"/>
          </p:cNvSpPr>
          <p:nvPr>
            <p:ph type="ftr" sz="quarter" idx="17"/>
          </p:nvPr>
        </p:nvSpPr>
        <p:spPr/>
        <p:txBody>
          <a:bodyPr rtlCol="0"/>
          <a:lstStyle/>
          <a:p>
            <a:endParaRPr lang="cs-C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533400" y="273050"/>
            <a:ext cx="8153400" cy="869950"/>
          </a:xfrm>
        </p:spPr>
        <p:txBody>
          <a:bodyPr anchor="ctr"/>
          <a:lstStyle>
            <a:lvl1pPr>
              <a:defRPr/>
            </a:lvl1pPr>
          </a:lstStyle>
          <a:p>
            <a:r>
              <a:rPr kumimoji="0" lang="cs-CZ"/>
              <a:t>Klepnutím lze upravit styl předlohy nadpisů.</a:t>
            </a:r>
            <a:endParaRPr kumimoji="0" lang="en-US"/>
          </a:p>
        </p:txBody>
      </p:sp>
      <p:sp>
        <p:nvSpPr>
          <p:cNvPr id="11" name="Zástupný symbol pro obsah 10"/>
          <p:cNvSpPr>
            <a:spLocks noGrp="1"/>
          </p:cNvSpPr>
          <p:nvPr>
            <p:ph sz="quarter" idx="2"/>
          </p:nvPr>
        </p:nvSpPr>
        <p:spPr>
          <a:xfrm>
            <a:off x="609600" y="2438400"/>
            <a:ext cx="3886200" cy="35814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13" name="Zástupný symbol pro obsah 12"/>
          <p:cNvSpPr>
            <a:spLocks noGrp="1"/>
          </p:cNvSpPr>
          <p:nvPr>
            <p:ph sz="quarter" idx="4"/>
          </p:nvPr>
        </p:nvSpPr>
        <p:spPr>
          <a:xfrm>
            <a:off x="4800600" y="2438400"/>
            <a:ext cx="3886200" cy="35814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10" name="Zástupný symbol pro datum 9"/>
          <p:cNvSpPr>
            <a:spLocks noGrp="1"/>
          </p:cNvSpPr>
          <p:nvPr>
            <p:ph type="dt" sz="half" idx="15"/>
          </p:nvPr>
        </p:nvSpPr>
        <p:spPr/>
        <p:txBody>
          <a:bodyPr rtlCol="0"/>
          <a:lstStyle/>
          <a:p>
            <a:fld id="{F33DF627-4493-4CBC-9474-6C4C94B6A7D2}" type="datetimeFigureOut">
              <a:rPr lang="cs-CZ" smtClean="0"/>
              <a:pPr/>
              <a:t>01.11.2021</a:t>
            </a:fld>
            <a:endParaRPr lang="cs-CZ" dirty="0"/>
          </a:p>
        </p:txBody>
      </p:sp>
      <p:sp>
        <p:nvSpPr>
          <p:cNvPr id="12" name="Zástupný symbol pro číslo snímku 11"/>
          <p:cNvSpPr>
            <a:spLocks noGrp="1"/>
          </p:cNvSpPr>
          <p:nvPr>
            <p:ph type="sldNum" sz="quarter" idx="16"/>
          </p:nvPr>
        </p:nvSpPr>
        <p:spPr/>
        <p:txBody>
          <a:bodyPr rtlCol="0"/>
          <a:lstStyle/>
          <a:p>
            <a:fld id="{F5A35A3B-348D-4FAD-A259-600D4DB91F67}" type="slidenum">
              <a:rPr lang="cs-CZ" smtClean="0"/>
              <a:pPr/>
              <a:t>‹#›</a:t>
            </a:fld>
            <a:endParaRPr lang="cs-CZ" dirty="0"/>
          </a:p>
        </p:txBody>
      </p:sp>
      <p:sp>
        <p:nvSpPr>
          <p:cNvPr id="14" name="Zástupný symbol pro zápatí 13"/>
          <p:cNvSpPr>
            <a:spLocks noGrp="1"/>
          </p:cNvSpPr>
          <p:nvPr>
            <p:ph type="ftr" sz="quarter" idx="17"/>
          </p:nvPr>
        </p:nvSpPr>
        <p:spPr/>
        <p:txBody>
          <a:bodyPr rtlCol="0"/>
          <a:lstStyle/>
          <a:p>
            <a:endParaRPr lang="cs-CZ" dirty="0"/>
          </a:p>
        </p:txBody>
      </p:sp>
      <p:sp>
        <p:nvSpPr>
          <p:cNvPr id="16" name="Zástupný symbol pro text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cs-CZ"/>
              <a:t>Klepnutím lze upravit styly předlohy textu.</a:t>
            </a:r>
          </a:p>
        </p:txBody>
      </p:sp>
      <p:sp>
        <p:nvSpPr>
          <p:cNvPr id="15" name="Zástupný symbol pro text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cs-CZ"/>
              <a:t>Klepnutím lze upravit styly předlohy textu.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a:t>Klepnutím lze upravit styl předlohy nadpisů.</a:t>
            </a:r>
            <a:endParaRPr kumimoji="0" lang="en-US"/>
          </a:p>
        </p:txBody>
      </p:sp>
      <p:sp>
        <p:nvSpPr>
          <p:cNvPr id="3" name="Zástupný symbol pro datum 2"/>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4" name="Zástupný symbol pro zápatí 3"/>
          <p:cNvSpPr>
            <a:spLocks noGrp="1"/>
          </p:cNvSpPr>
          <p:nvPr>
            <p:ph type="ftr" sz="quarter" idx="11"/>
          </p:nvPr>
        </p:nvSpPr>
        <p:spPr/>
        <p:txBody>
          <a:bodyPr/>
          <a:lstStyle/>
          <a:p>
            <a:endParaRPr lang="cs-CZ" dirty="0"/>
          </a:p>
        </p:txBody>
      </p:sp>
      <p:sp>
        <p:nvSpPr>
          <p:cNvPr id="5" name="Zástupný symbol pro číslo snímku 4"/>
          <p:cNvSpPr>
            <a:spLocks noGrp="1"/>
          </p:cNvSpPr>
          <p:nvPr>
            <p:ph type="sldNum" sz="quarter" idx="12"/>
          </p:nvPr>
        </p:nvSpPr>
        <p:spPr/>
        <p:txBody>
          <a:bodyPr/>
          <a:lstStyle>
            <a:lvl1pPr>
              <a:defRPr>
                <a:solidFill>
                  <a:srgbClr val="FFFFFF"/>
                </a:solidFill>
              </a:defRPr>
            </a:lvl1pPr>
          </a:lstStyle>
          <a:p>
            <a:fld id="{F5A35A3B-348D-4FAD-A259-600D4DB91F67}" type="slidenum">
              <a:rPr lang="cs-CZ" smtClean="0"/>
              <a:pPr/>
              <a:t>‹#›</a:t>
            </a:fld>
            <a:endParaRPr lang="cs-C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3" name="Zástupný symbol pro zápatí 2"/>
          <p:cNvSpPr>
            <a:spLocks noGrp="1"/>
          </p:cNvSpPr>
          <p:nvPr>
            <p:ph type="ftr" sz="quarter" idx="11"/>
          </p:nvPr>
        </p:nvSpPr>
        <p:spPr/>
        <p:txBody>
          <a:bodyPr/>
          <a:lstStyle/>
          <a:p>
            <a:endParaRPr lang="cs-CZ" dirty="0"/>
          </a:p>
        </p:txBody>
      </p:sp>
      <p:sp>
        <p:nvSpPr>
          <p:cNvPr id="4" name="Zástupný symbol pro číslo snímku 3"/>
          <p:cNvSpPr>
            <a:spLocks noGrp="1"/>
          </p:cNvSpPr>
          <p:nvPr>
            <p:ph type="sldNum" sz="quarter" idx="12"/>
          </p:nvPr>
        </p:nvSpPr>
        <p:spPr>
          <a:xfrm>
            <a:off x="0" y="6248400"/>
            <a:ext cx="533400" cy="381000"/>
          </a:xfrm>
        </p:spPr>
        <p:txBody>
          <a:bodyPr/>
          <a:lstStyle>
            <a:lvl1pPr>
              <a:defRPr>
                <a:solidFill>
                  <a:schemeClr val="tx2"/>
                </a:solidFill>
              </a:defRPr>
            </a:lvl1pPr>
          </a:lstStyle>
          <a:p>
            <a:fld id="{F5A35A3B-348D-4FAD-A259-600D4DB91F67}" type="slidenum">
              <a:rPr lang="cs-CZ" smtClean="0"/>
              <a:pPr/>
              <a:t>‹#›</a:t>
            </a:fld>
            <a:endParaRPr lang="cs-C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09600" y="273050"/>
            <a:ext cx="8077200" cy="869950"/>
          </a:xfrm>
        </p:spPr>
        <p:txBody>
          <a:bodyPr anchor="ctr"/>
          <a:lstStyle>
            <a:lvl1pPr algn="l">
              <a:buNone/>
              <a:defRPr sz="4400" b="0"/>
            </a:lvl1pPr>
          </a:lstStyle>
          <a:p>
            <a:r>
              <a:rPr kumimoji="0" lang="cs-CZ"/>
              <a:t>Klepnutím lze upravit styl předlohy nadpisů.</a:t>
            </a:r>
            <a:endParaRPr kumimoji="0" lang="en-US"/>
          </a:p>
        </p:txBody>
      </p:sp>
      <p:sp>
        <p:nvSpPr>
          <p:cNvPr id="5" name="Zástupný symbol pro datum 4"/>
          <p:cNvSpPr>
            <a:spLocks noGrp="1"/>
          </p:cNvSpPr>
          <p:nvPr>
            <p:ph type="dt" sz="half" idx="10"/>
          </p:nvPr>
        </p:nvSpPr>
        <p:spPr/>
        <p:txBody>
          <a:bodyPr/>
          <a:lstStyle/>
          <a:p>
            <a:fld id="{F33DF627-4493-4CBC-9474-6C4C94B6A7D2}" type="datetimeFigureOut">
              <a:rPr lang="cs-CZ" smtClean="0"/>
              <a:pPr/>
              <a:t>01.11.2021</a:t>
            </a:fld>
            <a:endParaRPr lang="cs-CZ" dirty="0"/>
          </a:p>
        </p:txBody>
      </p:sp>
      <p:sp>
        <p:nvSpPr>
          <p:cNvPr id="6" name="Zástupný symbol pro zápatí 5"/>
          <p:cNvSpPr>
            <a:spLocks noGrp="1"/>
          </p:cNvSpPr>
          <p:nvPr>
            <p:ph type="ftr" sz="quarter" idx="11"/>
          </p:nvPr>
        </p:nvSpPr>
        <p:spPr/>
        <p:txBody>
          <a:bodyPr/>
          <a:lstStyle/>
          <a:p>
            <a:endParaRPr lang="cs-CZ" dirty="0"/>
          </a:p>
        </p:txBody>
      </p:sp>
      <p:sp>
        <p:nvSpPr>
          <p:cNvPr id="7" name="Zástupný symbol pro číslo snímku 6"/>
          <p:cNvSpPr>
            <a:spLocks noGrp="1"/>
          </p:cNvSpPr>
          <p:nvPr>
            <p:ph type="sldNum" sz="quarter" idx="12"/>
          </p:nvPr>
        </p:nvSpPr>
        <p:spPr/>
        <p:txBody>
          <a:bodyPr/>
          <a:lstStyle>
            <a:lvl1pPr>
              <a:defRPr>
                <a:solidFill>
                  <a:srgbClr val="FFFFFF"/>
                </a:solidFill>
              </a:defRPr>
            </a:lvl1pPr>
          </a:lstStyle>
          <a:p>
            <a:fld id="{F5A35A3B-348D-4FAD-A259-600D4DB91F67}" type="slidenum">
              <a:rPr lang="cs-CZ" smtClean="0"/>
              <a:pPr/>
              <a:t>‹#›</a:t>
            </a:fld>
            <a:endParaRPr lang="cs-CZ" dirty="0"/>
          </a:p>
        </p:txBody>
      </p:sp>
      <p:sp>
        <p:nvSpPr>
          <p:cNvPr id="3" name="Zástupný symbol pro text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cs-CZ"/>
              <a:t>Klepnutím lze upravit styly předlohy textu.</a:t>
            </a:r>
          </a:p>
        </p:txBody>
      </p:sp>
      <p:sp>
        <p:nvSpPr>
          <p:cNvPr id="9" name="Zástupný symbol pro obsah 8"/>
          <p:cNvSpPr>
            <a:spLocks noGrp="1"/>
          </p:cNvSpPr>
          <p:nvPr>
            <p:ph sz="quarter" idx="1"/>
          </p:nvPr>
        </p:nvSpPr>
        <p:spPr>
          <a:xfrm>
            <a:off x="2362200" y="1752600"/>
            <a:ext cx="6400800" cy="4419600"/>
          </a:xfrm>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4" name="Zástupný symbol pro text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cs-CZ"/>
              <a:t>Klepnutím lze upravit styly předlohy textu.</a:t>
            </a:r>
          </a:p>
        </p:txBody>
      </p:sp>
      <p:sp>
        <p:nvSpPr>
          <p:cNvPr id="8" name="Obdélní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Obdélní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Obdélní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Nadpis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cs-CZ"/>
              <a:t>Klepnutím lze upravit styl předlohy nadpisů.</a:t>
            </a:r>
            <a:endParaRPr kumimoji="0" lang="en-US"/>
          </a:p>
        </p:txBody>
      </p:sp>
      <p:sp>
        <p:nvSpPr>
          <p:cNvPr id="11" name="Obdélní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Zástupný symbol pro datum 11"/>
          <p:cNvSpPr>
            <a:spLocks noGrp="1"/>
          </p:cNvSpPr>
          <p:nvPr>
            <p:ph type="dt" sz="half" idx="10"/>
          </p:nvPr>
        </p:nvSpPr>
        <p:spPr>
          <a:xfrm>
            <a:off x="6248400" y="6248400"/>
            <a:ext cx="2667000" cy="365125"/>
          </a:xfrm>
        </p:spPr>
        <p:txBody>
          <a:bodyPr rtlCol="0"/>
          <a:lstStyle/>
          <a:p>
            <a:fld id="{F33DF627-4493-4CBC-9474-6C4C94B6A7D2}" type="datetimeFigureOut">
              <a:rPr lang="cs-CZ" smtClean="0"/>
              <a:pPr/>
              <a:t>01.11.2021</a:t>
            </a:fld>
            <a:endParaRPr lang="cs-CZ" dirty="0"/>
          </a:p>
        </p:txBody>
      </p:sp>
      <p:sp>
        <p:nvSpPr>
          <p:cNvPr id="13" name="Zástupný symbol pro číslo snímku 12"/>
          <p:cNvSpPr>
            <a:spLocks noGrp="1"/>
          </p:cNvSpPr>
          <p:nvPr>
            <p:ph type="sldNum" sz="quarter" idx="11"/>
          </p:nvPr>
        </p:nvSpPr>
        <p:spPr>
          <a:xfrm>
            <a:off x="0" y="4667249"/>
            <a:ext cx="1447800" cy="663578"/>
          </a:xfrm>
        </p:spPr>
        <p:txBody>
          <a:bodyPr rtlCol="0"/>
          <a:lstStyle>
            <a:lvl1pPr>
              <a:defRPr sz="2800"/>
            </a:lvl1pPr>
          </a:lstStyle>
          <a:p>
            <a:fld id="{F5A35A3B-348D-4FAD-A259-600D4DB91F67}" type="slidenum">
              <a:rPr lang="cs-CZ" smtClean="0"/>
              <a:pPr/>
              <a:t>‹#›</a:t>
            </a:fld>
            <a:endParaRPr lang="cs-CZ" dirty="0"/>
          </a:p>
        </p:txBody>
      </p:sp>
      <p:sp>
        <p:nvSpPr>
          <p:cNvPr id="14" name="Zástupný symbol pro zápatí 13"/>
          <p:cNvSpPr>
            <a:spLocks noGrp="1"/>
          </p:cNvSpPr>
          <p:nvPr>
            <p:ph type="ftr" sz="quarter" idx="12"/>
          </p:nvPr>
        </p:nvSpPr>
        <p:spPr>
          <a:xfrm>
            <a:off x="1600200" y="6248206"/>
            <a:ext cx="4572000" cy="365125"/>
          </a:xfrm>
        </p:spPr>
        <p:txBody>
          <a:bodyPr rtlCol="0"/>
          <a:lstStyle/>
          <a:p>
            <a:endParaRPr lang="cs-CZ" dirty="0"/>
          </a:p>
        </p:txBody>
      </p:sp>
      <p:sp>
        <p:nvSpPr>
          <p:cNvPr id="3" name="Zástupný symbol pro obrázek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cs-CZ" dirty="0"/>
              <a:t>Klepnutím na ikonu přidáte obrázek.</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Zástupný symbol pro nadpis 21"/>
          <p:cNvSpPr>
            <a:spLocks noGrp="1"/>
          </p:cNvSpPr>
          <p:nvPr>
            <p:ph type="title"/>
          </p:nvPr>
        </p:nvSpPr>
        <p:spPr>
          <a:xfrm>
            <a:off x="609600" y="228600"/>
            <a:ext cx="8153400" cy="990600"/>
          </a:xfrm>
          <a:prstGeom prst="rect">
            <a:avLst/>
          </a:prstGeom>
        </p:spPr>
        <p:txBody>
          <a:bodyPr vert="horz" anchor="ctr">
            <a:normAutofit/>
          </a:bodyPr>
          <a:lstStyle/>
          <a:p>
            <a:r>
              <a:rPr kumimoji="0" lang="cs-CZ"/>
              <a:t>Klepnutím lze upravit styl předlohy nadpisů.</a:t>
            </a:r>
            <a:endParaRPr kumimoji="0" lang="en-US"/>
          </a:p>
        </p:txBody>
      </p:sp>
      <p:sp>
        <p:nvSpPr>
          <p:cNvPr id="13" name="Zástupný symbol pro text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cs-CZ"/>
              <a:t>Klepnutím lze upravit styly předlohy textu.</a:t>
            </a:r>
          </a:p>
          <a:p>
            <a:pPr lvl="1" eaLnBrk="1" latinLnBrk="0" hangingPunct="1"/>
            <a:r>
              <a:rPr kumimoji="0" lang="cs-CZ"/>
              <a:t>Druhá úroveň</a:t>
            </a:r>
          </a:p>
          <a:p>
            <a:pPr lvl="2" eaLnBrk="1" latinLnBrk="0" hangingPunct="1"/>
            <a:r>
              <a:rPr kumimoji="0" lang="cs-CZ"/>
              <a:t>Třetí úroveň</a:t>
            </a:r>
          </a:p>
          <a:p>
            <a:pPr lvl="3" eaLnBrk="1" latinLnBrk="0" hangingPunct="1"/>
            <a:r>
              <a:rPr kumimoji="0" lang="cs-CZ"/>
              <a:t>Čtvrtá úroveň</a:t>
            </a:r>
          </a:p>
          <a:p>
            <a:pPr lvl="4" eaLnBrk="1" latinLnBrk="0" hangingPunct="1"/>
            <a:r>
              <a:rPr kumimoji="0" lang="cs-CZ"/>
              <a:t>Pátá úroveň</a:t>
            </a:r>
            <a:endParaRPr kumimoji="0" lang="en-US"/>
          </a:p>
        </p:txBody>
      </p:sp>
      <p:sp>
        <p:nvSpPr>
          <p:cNvPr id="14" name="Zástupný symbol pro datum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33DF627-4493-4CBC-9474-6C4C94B6A7D2}" type="datetimeFigureOut">
              <a:rPr lang="cs-CZ" smtClean="0"/>
              <a:pPr/>
              <a:t>01.11.2021</a:t>
            </a:fld>
            <a:endParaRPr lang="cs-CZ" dirty="0"/>
          </a:p>
        </p:txBody>
      </p:sp>
      <p:sp>
        <p:nvSpPr>
          <p:cNvPr id="3" name="Zástupný symbol pro zápatí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cs-CZ" dirty="0"/>
          </a:p>
        </p:txBody>
      </p:sp>
      <p:sp>
        <p:nvSpPr>
          <p:cNvPr id="7" name="Obdélní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Obdélní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Obdélní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Zástupný symbol pro číslo snímku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5A35A3B-348D-4FAD-A259-600D4DB91F67}" type="slidenum">
              <a:rPr lang="cs-CZ" smtClean="0"/>
              <a:pPr/>
              <a:t>‹#›</a:t>
            </a:fld>
            <a:endParaRPr lang="cs-CZ"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standardy.nature.cz/seznam-standardu/"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395536" y="2204864"/>
            <a:ext cx="8443664" cy="3672408"/>
          </a:xfrm>
        </p:spPr>
        <p:txBody>
          <a:bodyPr>
            <a:normAutofit/>
          </a:bodyPr>
          <a:lstStyle/>
          <a:p>
            <a:pPr algn="ctr" defTabSz="919163">
              <a:tabLst>
                <a:tab pos="2597150" algn="l"/>
              </a:tabLst>
            </a:pPr>
            <a:r>
              <a:rPr lang="cs-CZ" sz="2000" b="1" dirty="0" err="1" smtClean="0"/>
              <a:t>SilniČní</a:t>
            </a:r>
            <a:r>
              <a:rPr lang="cs-CZ" sz="2000" b="1" dirty="0" smtClean="0"/>
              <a:t> DOPROVODNÁ VEGETACE</a:t>
            </a:r>
            <a:r>
              <a:rPr lang="cs-CZ" sz="2000" b="1" dirty="0"/>
              <a:t/>
            </a:r>
            <a:br>
              <a:rPr lang="cs-CZ" sz="2000" b="1" dirty="0"/>
            </a:br>
            <a:r>
              <a:rPr lang="cs-CZ" sz="2000" b="1" dirty="0"/>
              <a:t/>
            </a:r>
            <a:br>
              <a:rPr lang="cs-CZ" sz="2000" b="1" dirty="0"/>
            </a:br>
            <a:r>
              <a:rPr lang="cs-CZ" sz="2000" b="1" dirty="0"/>
              <a:t/>
            </a:r>
            <a:br>
              <a:rPr lang="cs-CZ" sz="2000" b="1" dirty="0"/>
            </a:br>
            <a:r>
              <a:rPr lang="cs-CZ" b="1" u="sng" dirty="0"/>
              <a:t/>
            </a:r>
            <a:br>
              <a:rPr lang="cs-CZ" b="1" u="sng" dirty="0"/>
            </a:br>
            <a:r>
              <a:rPr lang="cs-CZ" sz="1600" dirty="0"/>
              <a:t>I</a:t>
            </a:r>
            <a:r>
              <a:rPr lang="cs-CZ" sz="1600" cap="none" dirty="0"/>
              <a:t>ng</a:t>
            </a:r>
            <a:r>
              <a:rPr lang="cs-CZ" sz="1600" dirty="0"/>
              <a:t>. F</a:t>
            </a:r>
            <a:r>
              <a:rPr lang="cs-CZ" sz="1600" cap="none" dirty="0"/>
              <a:t>rantišek</a:t>
            </a:r>
            <a:r>
              <a:rPr lang="cs-CZ" sz="1600" dirty="0"/>
              <a:t> W</a:t>
            </a:r>
            <a:r>
              <a:rPr lang="cs-CZ" sz="1600" cap="none" dirty="0"/>
              <a:t>eisbauer</a:t>
            </a:r>
            <a:r>
              <a:rPr lang="cs-CZ" sz="1600" dirty="0"/>
              <a:t> - </a:t>
            </a:r>
            <a:r>
              <a:rPr lang="cs-CZ" sz="1600" cap="none" dirty="0"/>
              <a:t>ekolog</a:t>
            </a:r>
            <a:r>
              <a:rPr lang="cs-CZ" sz="1600" dirty="0"/>
              <a:t> </a:t>
            </a:r>
            <a:r>
              <a:rPr lang="cs-CZ" sz="1600" dirty="0" err="1"/>
              <a:t>SÚSP</a:t>
            </a:r>
            <a:r>
              <a:rPr lang="cs-CZ" sz="1600" cap="none" dirty="0" err="1"/>
              <a:t>k</a:t>
            </a:r>
            <a:r>
              <a:rPr lang="cs-CZ" sz="1600" cap="none" dirty="0"/>
              <a:t/>
            </a:r>
            <a:br>
              <a:rPr lang="cs-CZ" sz="1600" cap="none" dirty="0"/>
            </a:br>
            <a:r>
              <a:rPr lang="cs-CZ" sz="1600" dirty="0"/>
              <a:t>D</a:t>
            </a:r>
            <a:r>
              <a:rPr lang="cs-CZ" sz="1600" cap="none" dirty="0"/>
              <a:t>oubravice</a:t>
            </a:r>
            <a:r>
              <a:rPr lang="cs-CZ" sz="1600" dirty="0"/>
              <a:t> 98, Pardubice</a:t>
            </a:r>
            <a:br>
              <a:rPr lang="cs-CZ" sz="1600" dirty="0"/>
            </a:br>
            <a:r>
              <a:rPr lang="cs-CZ" sz="1600" cap="none" dirty="0"/>
              <a:t>frantisek.weisbauer@suspk.cz; </a:t>
            </a:r>
            <a:r>
              <a:rPr lang="cs-CZ" sz="1600" dirty="0"/>
              <a:t>724 162 195 </a:t>
            </a:r>
            <a:br>
              <a:rPr lang="cs-CZ" sz="1600" dirty="0"/>
            </a:br>
            <a:endParaRPr lang="cs-CZ" sz="1600" dirty="0"/>
          </a:p>
        </p:txBody>
      </p:sp>
      <p:sp>
        <p:nvSpPr>
          <p:cNvPr id="3" name="Podnadpis 2"/>
          <p:cNvSpPr>
            <a:spLocks noGrp="1"/>
          </p:cNvSpPr>
          <p:nvPr>
            <p:ph type="subTitle" idx="1"/>
          </p:nvPr>
        </p:nvSpPr>
        <p:spPr/>
        <p:txBody>
          <a:bodyPr>
            <a:normAutofit fontScale="92500"/>
          </a:bodyPr>
          <a:lstStyle/>
          <a:p>
            <a:r>
              <a:rPr lang="cs-CZ" dirty="0" smtClean="0"/>
              <a:t>3. – 4.11. 2021 Hotel Skalský dvůr u </a:t>
            </a:r>
            <a:r>
              <a:rPr lang="cs-CZ" dirty="0" err="1" smtClean="0"/>
              <a:t>Bytřice</a:t>
            </a:r>
            <a:r>
              <a:rPr lang="cs-CZ" dirty="0" smtClean="0"/>
              <a:t> </a:t>
            </a:r>
            <a:r>
              <a:rPr lang="cs-CZ" dirty="0" err="1" smtClean="0"/>
              <a:t>n.P</a:t>
            </a:r>
            <a:r>
              <a:rPr lang="cs-CZ" dirty="0" smtClean="0"/>
              <a:t>.</a:t>
            </a:r>
            <a:endParaRPr lang="cs-CZ" dirty="0"/>
          </a:p>
        </p:txBody>
      </p:sp>
      <p:pic>
        <p:nvPicPr>
          <p:cNvPr id="5" name="Obrázek 4"/>
          <p:cNvPicPr>
            <a:picLocks noChangeAspect="1"/>
          </p:cNvPicPr>
          <p:nvPr/>
        </p:nvPicPr>
        <p:blipFill>
          <a:blip r:embed="rId3"/>
          <a:stretch>
            <a:fillRect/>
          </a:stretch>
        </p:blipFill>
        <p:spPr>
          <a:xfrm>
            <a:off x="755576" y="548680"/>
            <a:ext cx="2664183" cy="100592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395536" y="648072"/>
            <a:ext cx="8291264" cy="6669360"/>
          </a:xfrm>
        </p:spPr>
        <p:txBody>
          <a:bodyPr>
            <a:normAutofit/>
          </a:bodyPr>
          <a:lstStyle/>
          <a:p>
            <a:pPr>
              <a:buNone/>
            </a:pPr>
            <a:r>
              <a:rPr lang="cs-CZ" sz="2400" b="1" dirty="0" smtClean="0"/>
              <a:t>    Standardy </a:t>
            </a:r>
            <a:r>
              <a:rPr lang="cs-CZ" sz="2400" b="1" dirty="0" smtClean="0"/>
              <a:t>péče o přírodu a krajinu</a:t>
            </a:r>
          </a:p>
          <a:p>
            <a:pPr>
              <a:buNone/>
            </a:pPr>
            <a:r>
              <a:rPr lang="cs-CZ" sz="1600" dirty="0" smtClean="0"/>
              <a:t>      vydané </a:t>
            </a:r>
            <a:r>
              <a:rPr lang="cs-CZ" sz="1600" dirty="0"/>
              <a:t>A</a:t>
            </a:r>
            <a:r>
              <a:rPr lang="cs-CZ" sz="1600" dirty="0" smtClean="0"/>
              <a:t>genturou ochrany přírody a krajiny </a:t>
            </a:r>
            <a:r>
              <a:rPr lang="cs-CZ" sz="1600" dirty="0"/>
              <a:t>České Republiky (</a:t>
            </a:r>
            <a:r>
              <a:rPr lang="cs-CZ" sz="1600" dirty="0">
                <a:hlinkClick r:id="rId2"/>
              </a:rPr>
              <a:t>https://standardy.nature.cz/seznam-standardu</a:t>
            </a:r>
            <a:r>
              <a:rPr lang="cs-CZ" sz="1600" dirty="0" smtClean="0">
                <a:hlinkClick r:id="rId2"/>
              </a:rPr>
              <a:t>/</a:t>
            </a:r>
            <a:r>
              <a:rPr lang="cs-CZ" sz="1600" dirty="0" smtClean="0"/>
              <a:t> )</a:t>
            </a:r>
          </a:p>
          <a:p>
            <a:pPr>
              <a:buFontTx/>
              <a:buChar char="-"/>
            </a:pPr>
            <a:r>
              <a:rPr lang="pl-PL" sz="2000" dirty="0"/>
              <a:t>SPPK A02 010 Peče o dřeviny kolem veřejne dopravni </a:t>
            </a:r>
            <a:r>
              <a:rPr lang="pl-PL" sz="2000" dirty="0" smtClean="0"/>
              <a:t>infrastruktury</a:t>
            </a:r>
          </a:p>
          <a:p>
            <a:pPr marL="0" indent="0">
              <a:buNone/>
            </a:pPr>
            <a:r>
              <a:rPr lang="cs-CZ" sz="1200" dirty="0" smtClean="0"/>
              <a:t>                                                                                                             Ve znění schváleném  </a:t>
            </a:r>
            <a:r>
              <a:rPr lang="cs-CZ" sz="1200" dirty="0"/>
              <a:t>1</a:t>
            </a:r>
            <a:r>
              <a:rPr lang="cs-CZ" sz="1200" dirty="0" smtClean="0"/>
              <a:t>8.3.2020</a:t>
            </a:r>
          </a:p>
          <a:p>
            <a:r>
              <a:rPr lang="pl-PL" sz="1600" dirty="0"/>
              <a:t>4.3.2.5 U </a:t>
            </a:r>
            <a:r>
              <a:rPr lang="pl-PL" sz="1600" b="1" dirty="0"/>
              <a:t>dálnic a silnic pro motorová vozidla </a:t>
            </a:r>
            <a:r>
              <a:rPr lang="pl-PL" sz="1600" dirty="0"/>
              <a:t>je třeba plně respektovat </a:t>
            </a:r>
            <a:r>
              <a:rPr lang="pl-PL" sz="1600" dirty="0" smtClean="0"/>
              <a:t>minimalni</a:t>
            </a:r>
          </a:p>
          <a:p>
            <a:pPr marL="0" indent="0">
              <a:buNone/>
            </a:pPr>
            <a:r>
              <a:rPr lang="cs-CZ" sz="1600" dirty="0" smtClean="0"/>
              <a:t>      doporučené </a:t>
            </a:r>
            <a:r>
              <a:rPr lang="cs-CZ" sz="1600" dirty="0" err="1" smtClean="0"/>
              <a:t>odstupové</a:t>
            </a:r>
            <a:r>
              <a:rPr lang="cs-CZ" sz="1600" dirty="0" smtClean="0"/>
              <a:t> vzdálenosti </a:t>
            </a:r>
            <a:r>
              <a:rPr lang="cs-CZ" sz="1600" dirty="0"/>
              <a:t>dřevin pro tyto komunikace </a:t>
            </a:r>
            <a:r>
              <a:rPr lang="cs-CZ" sz="1600" b="1" dirty="0"/>
              <a:t>dle ČSN 73 </a:t>
            </a:r>
            <a:r>
              <a:rPr lang="cs-CZ" sz="1600" b="1" dirty="0" smtClean="0"/>
              <a:t>6101</a:t>
            </a:r>
            <a:r>
              <a:rPr lang="cs-CZ" sz="1600" dirty="0" smtClean="0"/>
              <a:t> </a:t>
            </a:r>
            <a:r>
              <a:rPr lang="cs-CZ" sz="1600" dirty="0"/>
              <a:t> </a:t>
            </a:r>
            <a:endParaRPr lang="cs-CZ" sz="1600" dirty="0" smtClean="0"/>
          </a:p>
          <a:p>
            <a:pPr marL="0" indent="0">
              <a:buNone/>
            </a:pPr>
            <a:r>
              <a:rPr lang="cs-CZ" sz="1600" dirty="0"/>
              <a:t> </a:t>
            </a:r>
            <a:r>
              <a:rPr lang="cs-CZ" sz="1600" dirty="0" smtClean="0"/>
              <a:t>     (</a:t>
            </a:r>
            <a:r>
              <a:rPr lang="cs-CZ" sz="1600" dirty="0"/>
              <a:t>viz </a:t>
            </a:r>
            <a:r>
              <a:rPr lang="cs-CZ" sz="1600" dirty="0" smtClean="0"/>
              <a:t>Příloha </a:t>
            </a:r>
            <a:r>
              <a:rPr lang="cs-CZ" sz="1600" dirty="0"/>
              <a:t>č. 1</a:t>
            </a:r>
            <a:r>
              <a:rPr lang="cs-CZ" sz="1600" dirty="0" smtClean="0"/>
              <a:t>). </a:t>
            </a:r>
            <a:endParaRPr lang="cs-CZ" sz="1600" dirty="0">
              <a:solidFill>
                <a:srgbClr val="FF0000"/>
              </a:solidFill>
            </a:endParaRPr>
          </a:p>
          <a:p>
            <a:r>
              <a:rPr lang="cs-CZ" sz="1600" dirty="0"/>
              <a:t>4.3.2.6 U </a:t>
            </a:r>
            <a:r>
              <a:rPr lang="cs-CZ" sz="1600" b="1" dirty="0"/>
              <a:t>silnic I., II. a III. třídy </a:t>
            </a:r>
            <a:r>
              <a:rPr lang="cs-CZ" sz="1600" dirty="0"/>
              <a:t>je v </a:t>
            </a:r>
            <a:r>
              <a:rPr lang="cs-CZ" sz="1600" dirty="0" smtClean="0"/>
              <a:t>odůvodněných případech </a:t>
            </a:r>
            <a:r>
              <a:rPr lang="cs-CZ" sz="1600" dirty="0"/>
              <a:t>a při </a:t>
            </a:r>
            <a:r>
              <a:rPr lang="cs-CZ" sz="1600" dirty="0" smtClean="0"/>
              <a:t>nízké </a:t>
            </a:r>
            <a:r>
              <a:rPr lang="cs-CZ" sz="1600" dirty="0"/>
              <a:t>intenzitě</a:t>
            </a:r>
          </a:p>
          <a:p>
            <a:pPr marL="0" indent="0">
              <a:buNone/>
            </a:pPr>
            <a:r>
              <a:rPr lang="cs-CZ" sz="1600" dirty="0" smtClean="0"/>
              <a:t>      provozu možné snížit vzdálenost výsadby </a:t>
            </a:r>
            <a:r>
              <a:rPr lang="cs-CZ" sz="1600" dirty="0"/>
              <a:t>v souladu s ČSN 73 6101 (viz </a:t>
            </a:r>
            <a:r>
              <a:rPr lang="cs-CZ" sz="1600" dirty="0" smtClean="0"/>
              <a:t>Příloha </a:t>
            </a:r>
            <a:r>
              <a:rPr lang="cs-CZ" sz="1600" dirty="0"/>
              <a:t>č.</a:t>
            </a:r>
          </a:p>
          <a:p>
            <a:pPr marL="0" indent="0">
              <a:buNone/>
            </a:pPr>
            <a:r>
              <a:rPr lang="cs-CZ" sz="1600" dirty="0" smtClean="0"/>
              <a:t>      1) </a:t>
            </a:r>
            <a:r>
              <a:rPr lang="cs-CZ" sz="1600" dirty="0"/>
              <a:t>až na polovinu. Je </a:t>
            </a:r>
            <a:r>
              <a:rPr lang="cs-CZ" sz="1600" dirty="0" smtClean="0"/>
              <a:t>nutné </a:t>
            </a:r>
            <a:r>
              <a:rPr lang="cs-CZ" sz="1600" dirty="0"/>
              <a:t>zajištěni </a:t>
            </a:r>
            <a:r>
              <a:rPr lang="cs-CZ" sz="1600" dirty="0" smtClean="0"/>
              <a:t>trvalé </a:t>
            </a:r>
            <a:r>
              <a:rPr lang="cs-CZ" sz="1600" dirty="0"/>
              <a:t>funkčnosti </a:t>
            </a:r>
            <a:r>
              <a:rPr lang="cs-CZ" sz="1600" dirty="0" smtClean="0"/>
              <a:t>odvodňovacích </a:t>
            </a:r>
            <a:r>
              <a:rPr lang="cs-CZ" sz="1600" dirty="0"/>
              <a:t>opatřeni</a:t>
            </a:r>
          </a:p>
          <a:p>
            <a:pPr marL="0" indent="0">
              <a:buNone/>
            </a:pPr>
            <a:r>
              <a:rPr lang="cs-CZ" sz="1600" dirty="0" smtClean="0"/>
              <a:t>      (příkopů).</a:t>
            </a:r>
          </a:p>
          <a:p>
            <a:r>
              <a:rPr lang="cs-CZ" sz="1600" dirty="0"/>
              <a:t>5.2.8 Instalace </a:t>
            </a:r>
            <a:r>
              <a:rPr lang="cs-CZ" sz="1600" b="1" dirty="0"/>
              <a:t>bezpečnostních vazeb </a:t>
            </a:r>
            <a:r>
              <a:rPr lang="cs-CZ" sz="1600" dirty="0" smtClean="0"/>
              <a:t>probíhá </a:t>
            </a:r>
            <a:r>
              <a:rPr lang="cs-CZ" sz="1600" dirty="0"/>
              <a:t>s </a:t>
            </a:r>
            <a:r>
              <a:rPr lang="cs-CZ" sz="1600" dirty="0" smtClean="0"/>
              <a:t>respektováním </a:t>
            </a:r>
            <a:r>
              <a:rPr lang="cs-CZ" sz="1600" dirty="0"/>
              <a:t>SPPK A02 004</a:t>
            </a:r>
          </a:p>
          <a:p>
            <a:pPr marL="0" indent="0">
              <a:buNone/>
            </a:pPr>
            <a:r>
              <a:rPr lang="pl-PL" sz="1600" dirty="0" smtClean="0"/>
              <a:t>      Bezpečnostni </a:t>
            </a:r>
            <a:r>
              <a:rPr lang="pl-PL" sz="1600" dirty="0"/>
              <a:t>vazby a ostatni stabilizačni systemy.</a:t>
            </a:r>
          </a:p>
          <a:p>
            <a:r>
              <a:rPr lang="cs-CZ" sz="1600" dirty="0"/>
              <a:t>5.2.9 Stabilizace stromů pomoci </a:t>
            </a:r>
            <a:r>
              <a:rPr lang="cs-CZ" sz="1600" dirty="0" smtClean="0"/>
              <a:t>technických </a:t>
            </a:r>
            <a:r>
              <a:rPr lang="cs-CZ" sz="1600" dirty="0"/>
              <a:t>prostředků (</a:t>
            </a:r>
            <a:r>
              <a:rPr lang="cs-CZ" sz="1600" dirty="0" smtClean="0"/>
              <a:t>bezpečnostních </a:t>
            </a:r>
            <a:r>
              <a:rPr lang="cs-CZ" sz="1600" dirty="0"/>
              <a:t>vazeb) </a:t>
            </a:r>
            <a:r>
              <a:rPr lang="cs-CZ" sz="1600" dirty="0" smtClean="0"/>
              <a:t>probíhá </a:t>
            </a:r>
            <a:r>
              <a:rPr lang="cs-CZ" sz="1600" b="1" dirty="0" smtClean="0"/>
              <a:t>pouze </a:t>
            </a:r>
            <a:r>
              <a:rPr lang="cs-CZ" sz="1600" b="1" dirty="0"/>
              <a:t>ve </a:t>
            </a:r>
            <a:r>
              <a:rPr lang="cs-CZ" sz="1600" b="1" dirty="0" smtClean="0"/>
              <a:t>výjimečných</a:t>
            </a:r>
            <a:r>
              <a:rPr lang="cs-CZ" sz="1600" dirty="0" smtClean="0"/>
              <a:t> opodstatněných </a:t>
            </a:r>
            <a:r>
              <a:rPr lang="cs-CZ" sz="1600" b="1" dirty="0" smtClean="0"/>
              <a:t>případech</a:t>
            </a:r>
            <a:r>
              <a:rPr lang="cs-CZ" sz="1600" dirty="0"/>
              <a:t>, kdy nelze </a:t>
            </a:r>
            <a:r>
              <a:rPr lang="cs-CZ" sz="1600" dirty="0" smtClean="0"/>
              <a:t>odpovídající stabilizaci </a:t>
            </a:r>
            <a:r>
              <a:rPr lang="cs-CZ" sz="1600" dirty="0"/>
              <a:t>zajistit řezem a kdy </a:t>
            </a:r>
            <a:r>
              <a:rPr lang="cs-CZ" sz="1600" dirty="0" smtClean="0"/>
              <a:t>není možné provést </a:t>
            </a:r>
            <a:r>
              <a:rPr lang="cs-CZ" sz="1600" dirty="0"/>
              <a:t>odstraněni stromu.</a:t>
            </a:r>
          </a:p>
          <a:p>
            <a:pPr>
              <a:buNone/>
            </a:pPr>
            <a:endParaRPr lang="cs-CZ" sz="1600" dirty="0"/>
          </a:p>
        </p:txBody>
      </p:sp>
    </p:spTree>
    <p:extLst>
      <p:ext uri="{BB962C8B-B14F-4D97-AF65-F5344CB8AC3E}">
        <p14:creationId xmlns:p14="http://schemas.microsoft.com/office/powerpoint/2010/main" val="3912293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Omezující faktory pro zřizování a obnovu stromořadí</a:t>
            </a:r>
          </a:p>
        </p:txBody>
      </p:sp>
      <p:sp>
        <p:nvSpPr>
          <p:cNvPr id="3" name="Zástupný symbol pro obsah 2"/>
          <p:cNvSpPr>
            <a:spLocks noGrp="1"/>
          </p:cNvSpPr>
          <p:nvPr>
            <p:ph sz="quarter" idx="1"/>
          </p:nvPr>
        </p:nvSpPr>
        <p:spPr/>
        <p:txBody>
          <a:bodyPr>
            <a:normAutofit/>
          </a:bodyPr>
          <a:lstStyle/>
          <a:p>
            <a:pPr>
              <a:buNone/>
            </a:pPr>
            <a:r>
              <a:rPr lang="cs-CZ" sz="1600" dirty="0"/>
              <a:t>Faktory technického rázu pro zřizování nových výsadeb a obnovu stávajících stromořadí</a:t>
            </a:r>
          </a:p>
          <a:p>
            <a:r>
              <a:rPr lang="cs-CZ" sz="1600" dirty="0"/>
              <a:t>nedostatečná šířka silničního pozemku</a:t>
            </a:r>
          </a:p>
          <a:p>
            <a:r>
              <a:rPr lang="cs-CZ" sz="1600" dirty="0"/>
              <a:t>přítomnost inženýrských sítí</a:t>
            </a:r>
          </a:p>
          <a:p>
            <a:endParaRPr lang="cs-CZ" sz="1600" dirty="0"/>
          </a:p>
          <a:p>
            <a:pPr>
              <a:buNone/>
            </a:pPr>
            <a:r>
              <a:rPr lang="cs-CZ" sz="1600" dirty="0"/>
              <a:t>Ostatní omezující faktory</a:t>
            </a:r>
          </a:p>
          <a:p>
            <a:r>
              <a:rPr lang="cs-CZ" sz="1600" dirty="0"/>
              <a:t>limitované finanční prostředky na údržbu a obnovu stromořadí</a:t>
            </a:r>
          </a:p>
          <a:p>
            <a:r>
              <a:rPr lang="cs-CZ" sz="1600" dirty="0"/>
              <a:t>negativní důsledky střetu zájmů mezi institucemi ochrany přírody a realizací nutné údržby doprovodné zeleně komunikací (nadměrné preferování zájmů ochrany přírody nad nutností zajistit provozní bezpečnost stromu při ošetřování stromů a nad nutností zajistit průjezdní profily a provádět údržbu silničních příkopů) – tyto střety a </a:t>
            </a:r>
            <a:r>
              <a:rPr lang="cs-CZ" sz="1600" b="1" dirty="0"/>
              <a:t>následné postihy ze strany orgánů ochrany přírody často vedou správce komunikací k úvahám o celkovém omezování doprovodné silniční zeleně </a:t>
            </a:r>
          </a:p>
          <a:p>
            <a:pPr>
              <a:buNone/>
            </a:pPr>
            <a:endParaRPr lang="cs-CZ" dirty="0"/>
          </a:p>
          <a:p>
            <a:pPr>
              <a:buNone/>
            </a:pPr>
            <a:endParaRPr lang="cs-CZ"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Šířka silničního pozemku</a:t>
            </a:r>
          </a:p>
        </p:txBody>
      </p:sp>
      <p:sp>
        <p:nvSpPr>
          <p:cNvPr id="3" name="Zástupný symbol pro obsah 2"/>
          <p:cNvSpPr>
            <a:spLocks noGrp="1"/>
          </p:cNvSpPr>
          <p:nvPr>
            <p:ph sz="quarter" idx="1"/>
          </p:nvPr>
        </p:nvSpPr>
        <p:spPr>
          <a:xfrm>
            <a:off x="611560" y="1700808"/>
            <a:ext cx="8153400" cy="4495800"/>
          </a:xfrm>
        </p:spPr>
        <p:txBody>
          <a:bodyPr>
            <a:normAutofit lnSpcReduction="10000"/>
          </a:bodyPr>
          <a:lstStyle/>
          <a:p>
            <a:pPr marL="0" indent="0">
              <a:buNone/>
            </a:pPr>
            <a:r>
              <a:rPr lang="cs-CZ" sz="1600" dirty="0"/>
              <a:t>Šířka silničního pozemku je v současné době zásadní faktor omezující zakládání nových stromořadí i obnovu stávajících stromořadí.</a:t>
            </a:r>
          </a:p>
          <a:p>
            <a:pPr>
              <a:buNone/>
            </a:pPr>
            <a:endParaRPr lang="cs-CZ" sz="1600" dirty="0">
              <a:solidFill>
                <a:srgbClr val="FF0000"/>
              </a:solidFill>
            </a:endParaRPr>
          </a:p>
          <a:p>
            <a:pPr>
              <a:buNone/>
            </a:pPr>
            <a:r>
              <a:rPr lang="cs-CZ" sz="1600" dirty="0"/>
              <a:t>Právní úprava x stávající stav:</a:t>
            </a:r>
          </a:p>
          <a:p>
            <a:r>
              <a:rPr lang="cs-CZ" sz="1600" dirty="0"/>
              <a:t>při dodržování všech platných předpisů a norem je minimální vzdálenost pevné překážky, tj. stromu, od okraje vozovky v závislosti na konfiguraci terénu 4,5 - 5 m</a:t>
            </a:r>
            <a:r>
              <a:rPr lang="cs-CZ" sz="1600" dirty="0">
                <a:solidFill>
                  <a:srgbClr val="FF0000"/>
                </a:solidFill>
              </a:rPr>
              <a:t> </a:t>
            </a:r>
          </a:p>
          <a:p>
            <a:r>
              <a:rPr lang="cs-CZ" sz="1600" dirty="0"/>
              <a:t>další omezení představuje občanský zákoník (výsadba min. 3 m od okraje parcely)</a:t>
            </a:r>
          </a:p>
          <a:p>
            <a:r>
              <a:rPr lang="cs-CZ" sz="1600" dirty="0"/>
              <a:t>celkově by tedy, při dodržení všech zákonů a norem, měl být pro výsadbu stromů k dispozici pozemek o šířce min. 8 m od okraje vozovky</a:t>
            </a:r>
          </a:p>
          <a:p>
            <a:r>
              <a:rPr lang="cs-CZ" sz="1600" dirty="0"/>
              <a:t>silniční pozemky však běžně končí 2 - 3 m od vnějšího okraje vozovky, větší šířka pozemků je zejména u silnic nižších tříd zcela výjimečná</a:t>
            </a:r>
          </a:p>
          <a:p>
            <a:r>
              <a:rPr lang="cs-CZ" sz="1600" dirty="0"/>
              <a:t>stávající stromořadí jsou vysázena obvykle ve vzdálenosti 1,5 - 3 m od okraje vozovky</a:t>
            </a:r>
          </a:p>
          <a:p>
            <a:pPr marL="0" indent="0">
              <a:buNone/>
            </a:pPr>
            <a:endParaRPr lang="cs-CZ" sz="2000" dirty="0"/>
          </a:p>
          <a:p>
            <a:pPr marL="0" indent="0">
              <a:buNone/>
            </a:pPr>
            <a:r>
              <a:rPr lang="cs-CZ" sz="1600" dirty="0"/>
              <a:t>Nabízí se otázka, jaká je ve skutečnosti nutná minimální vzdálenost stromořadí od okraje vozovky.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683568" y="476672"/>
            <a:ext cx="8075240" cy="5721499"/>
          </a:xfrm>
        </p:spPr>
        <p:txBody>
          <a:bodyPr>
            <a:normAutofit fontScale="92500" lnSpcReduction="10000"/>
          </a:bodyPr>
          <a:lstStyle/>
          <a:p>
            <a:pPr>
              <a:buNone/>
            </a:pPr>
            <a:r>
              <a:rPr lang="cs-CZ" sz="2000" b="1" dirty="0">
                <a:solidFill>
                  <a:srgbClr val="64865C"/>
                </a:solidFill>
              </a:rPr>
              <a:t>Faktory ovlivňující minimální vzdálenost výsadby od vozovky:</a:t>
            </a:r>
          </a:p>
          <a:p>
            <a:pPr>
              <a:buNone/>
            </a:pPr>
            <a:endParaRPr lang="cs-CZ" sz="1000" b="1" dirty="0">
              <a:solidFill>
                <a:srgbClr val="64865C"/>
              </a:solidFill>
            </a:endParaRPr>
          </a:p>
          <a:p>
            <a:r>
              <a:rPr lang="cs-CZ" sz="1600" b="1" dirty="0"/>
              <a:t>zajištění odvodnění vozovky (silniční příkop potřebného profilu)</a:t>
            </a:r>
          </a:p>
          <a:p>
            <a:r>
              <a:rPr lang="cs-CZ" sz="1600" dirty="0"/>
              <a:t>omezení poškozování vozovky kořeny stromů</a:t>
            </a:r>
          </a:p>
          <a:p>
            <a:r>
              <a:rPr lang="cs-CZ" sz="1600" dirty="0"/>
              <a:t>v některých případech rezerva na možné rozšíření vozovky v budoucnu</a:t>
            </a:r>
          </a:p>
          <a:p>
            <a:r>
              <a:rPr lang="cs-CZ" sz="1600" dirty="0"/>
              <a:t>problematika bezpečné vzdálenosti pevné překážky</a:t>
            </a:r>
          </a:p>
          <a:p>
            <a:pPr>
              <a:buNone/>
            </a:pPr>
            <a:r>
              <a:rPr lang="cs-CZ" sz="1600" dirty="0"/>
              <a:t>  - 	přesné určení bezpečné vzdálenosti pevné překážky je diskutabilní, některé výzkumy </a:t>
            </a:r>
            <a:r>
              <a:rPr lang="cs-CZ" sz="1600" dirty="0" smtClean="0"/>
              <a:t>tvrdí</a:t>
            </a:r>
            <a:r>
              <a:rPr lang="cs-CZ" sz="1600" dirty="0"/>
              <a:t>, že doprovodná zeleň naopak snižuje nehodovost v absolutním měřítku (holé rovné úseky silnic vedou k podvědomému zvyšování rychlosti a snižování pozornosti řidiče, popř. k únavě řidiče a tím vedou k jiným typům vážných dopravních nehod – nebezpečné předjíždění, nehody zapříčiněné </a:t>
            </a:r>
            <a:r>
              <a:rPr lang="cs-CZ" sz="1600" dirty="0" err="1"/>
              <a:t>mikrospánkem</a:t>
            </a:r>
            <a:r>
              <a:rPr lang="cs-CZ" sz="1600" dirty="0"/>
              <a:t> apod.)</a:t>
            </a:r>
          </a:p>
          <a:p>
            <a:pPr>
              <a:buNone/>
            </a:pPr>
            <a:r>
              <a:rPr lang="cs-CZ" sz="1600" dirty="0"/>
              <a:t>  -	další výzkumy potvrzují, že skutečně „bezpečnou vzdálenost“ pro střet s pevnou překážkou nelze určit, jelikož závisí na mnoha okolnostech (rychlost jízdy, stav vozovky, profil silničního příkopu...)</a:t>
            </a:r>
          </a:p>
          <a:p>
            <a:pPr marL="319088" indent="-227013">
              <a:buNone/>
            </a:pPr>
            <a:r>
              <a:rPr lang="cs-CZ" sz="1600" dirty="0"/>
              <a:t>-	příčinou nehody není v naprosté většině případů strom, ale nebezpečná jízda</a:t>
            </a:r>
          </a:p>
          <a:p>
            <a:pPr>
              <a:buNone/>
            </a:pPr>
            <a:r>
              <a:rPr lang="cs-CZ" sz="1600" dirty="0"/>
              <a:t>  -	tzv. normová vzdálenost by proto měla být pouze orientačním vodítkem (podle konkrétní situace může být za  bezpečnou považována vzdálenost nižší i vyšší), sama o sobě by neměla být důvodem k likvidaci stávajících stromořadí ani faktorem bránícím obnově existujících stromořadí</a:t>
            </a:r>
          </a:p>
          <a:p>
            <a:pPr marL="0" indent="0">
              <a:buNone/>
            </a:pPr>
            <a:r>
              <a:rPr lang="cs-CZ" sz="1600" b="1" dirty="0"/>
              <a:t>Vhodná minimální vzdálenost stromořadí od vozovky by měla vycházet z konkrétního posouzení každé silnice (komunikace) a nikoli ze striktní aplikace předpisů a norem.</a:t>
            </a:r>
          </a:p>
          <a:p>
            <a:pPr>
              <a:buNone/>
            </a:pPr>
            <a:endParaRPr lang="cs-CZ" sz="1600" dirty="0"/>
          </a:p>
          <a:p>
            <a:endParaRPr lang="cs-CZ" sz="1600" dirty="0"/>
          </a:p>
          <a:p>
            <a:endParaRPr lang="cs-CZ"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539552" y="404664"/>
            <a:ext cx="8075240" cy="5721499"/>
          </a:xfrm>
        </p:spPr>
        <p:txBody>
          <a:bodyPr>
            <a:normAutofit/>
          </a:bodyPr>
          <a:lstStyle/>
          <a:p>
            <a:pPr>
              <a:buNone/>
            </a:pPr>
            <a:r>
              <a:rPr lang="cs-CZ" sz="2000" b="1" dirty="0">
                <a:solidFill>
                  <a:srgbClr val="64865C"/>
                </a:solidFill>
              </a:rPr>
              <a:t>Nedostatečná šířka silničních pozemků a její řešení:</a:t>
            </a:r>
          </a:p>
          <a:p>
            <a:pPr>
              <a:buNone/>
            </a:pPr>
            <a:endParaRPr lang="cs-CZ" sz="1000" b="1" dirty="0">
              <a:solidFill>
                <a:srgbClr val="64865C"/>
              </a:solidFill>
            </a:endParaRPr>
          </a:p>
          <a:p>
            <a:pPr marL="0" indent="0" defTabSz="179388">
              <a:buNone/>
            </a:pPr>
            <a:r>
              <a:rPr lang="cs-CZ" sz="1600" dirty="0"/>
              <a:t>Současná šířka silničních pozemků v mnoha případech neumožňuje ani základní řešení nejpalčivějších technických problémů, spojených s existencí stromořadí (odvodnění vozovky dostatečně profilovaným příkopem, poškozování vozovky kořeny stromů …), možná řešení:</a:t>
            </a:r>
          </a:p>
          <a:p>
            <a:r>
              <a:rPr lang="cs-CZ" sz="1600" dirty="0"/>
              <a:t>výkupy pozemků</a:t>
            </a:r>
          </a:p>
          <a:p>
            <a:r>
              <a:rPr lang="cs-CZ" sz="1600" dirty="0"/>
              <a:t>směny pozemků</a:t>
            </a:r>
          </a:p>
          <a:p>
            <a:r>
              <a:rPr lang="cs-CZ" sz="1600" dirty="0"/>
              <a:t>získání pozemků v rámci komplexní pozemkové úpravy (lze pouze tam, kde dosud tato úprava neproběhla)</a:t>
            </a:r>
          </a:p>
          <a:p>
            <a:r>
              <a:rPr lang="cs-CZ" sz="1600" dirty="0"/>
              <a:t>výsadba stromů </a:t>
            </a:r>
            <a:r>
              <a:rPr lang="cs-CZ" sz="1600" dirty="0" smtClean="0"/>
              <a:t>podél silnice na </a:t>
            </a:r>
            <a:r>
              <a:rPr lang="cs-CZ" sz="1600" dirty="0"/>
              <a:t>cizích pozemcích se souhlasem vlastníka – jen zcela výjimečně, a to v odůvodněných případech</a:t>
            </a:r>
          </a:p>
          <a:p>
            <a:endParaRPr lang="cs-CZ" sz="1600" dirty="0"/>
          </a:p>
          <a:p>
            <a:pPr marL="0" indent="0">
              <a:buNone/>
              <a:tabLst>
                <a:tab pos="0" algn="l"/>
              </a:tabLst>
            </a:pPr>
            <a:r>
              <a:rPr lang="cs-CZ" sz="1600" dirty="0"/>
              <a:t>	Tam, kde pozemek umožňuje vhodná technická řešení uvedených problémů a přesto chybí potřebná šířka silničního pozemku dle zákonů a norem, přichází v úvahu:</a:t>
            </a:r>
          </a:p>
          <a:p>
            <a:r>
              <a:rPr lang="cs-CZ" sz="1600" dirty="0"/>
              <a:t>jednání se silničním správním úřadem a Policií ČR o snížení normové vzdálenosti pevné překážky na konkrétní silnici nebo její části</a:t>
            </a:r>
          </a:p>
          <a:p>
            <a:r>
              <a:rPr lang="cs-CZ" sz="1600" dirty="0"/>
              <a:t>jednání s vlastníkem sousedního pozemku o snížení minimální vzdálenosti dle občanského zákoníku</a:t>
            </a:r>
          </a:p>
          <a:p>
            <a:pPr marL="0" indent="0">
              <a:buNone/>
            </a:pPr>
            <a:endParaRPr lang="cs-CZ" sz="1600" dirty="0"/>
          </a:p>
          <a:p>
            <a:endParaRPr lang="cs-CZ"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Finanční prostředky na obnovu a údržbu </a:t>
            </a:r>
            <a:r>
              <a:rPr lang="cs-CZ" sz="2400" dirty="0" smtClean="0"/>
              <a:t>stromořadí v SÚSPK</a:t>
            </a:r>
            <a:endParaRPr lang="cs-CZ" sz="2400" dirty="0"/>
          </a:p>
        </p:txBody>
      </p:sp>
      <p:sp>
        <p:nvSpPr>
          <p:cNvPr id="3" name="Zástupný symbol pro obsah 2"/>
          <p:cNvSpPr>
            <a:spLocks noGrp="1"/>
          </p:cNvSpPr>
          <p:nvPr>
            <p:ph sz="quarter" idx="1"/>
          </p:nvPr>
        </p:nvSpPr>
        <p:spPr/>
        <p:txBody>
          <a:bodyPr>
            <a:normAutofit lnSpcReduction="10000"/>
          </a:bodyPr>
          <a:lstStyle/>
          <a:p>
            <a:r>
              <a:rPr lang="cs-CZ" sz="1600" dirty="0"/>
              <a:t>silniční stromořadí jsou v naprosté většině udržována z prostředků </a:t>
            </a:r>
            <a:r>
              <a:rPr lang="cs-CZ" sz="1600" dirty="0" err="1"/>
              <a:t>SÚSPk</a:t>
            </a:r>
            <a:endParaRPr lang="cs-CZ" sz="1600" dirty="0"/>
          </a:p>
          <a:p>
            <a:r>
              <a:rPr lang="cs-CZ" sz="1600" dirty="0"/>
              <a:t>rozpočtové prostředky </a:t>
            </a:r>
            <a:r>
              <a:rPr lang="cs-CZ" sz="1600" dirty="0" err="1"/>
              <a:t>SÚSPk</a:t>
            </a:r>
            <a:r>
              <a:rPr lang="cs-CZ" sz="1600" dirty="0"/>
              <a:t> nemají účelově určenou část na údržbu zeleně, ošetřování stromů a obnovu stromořadí, ale jsou hrazeny v rámci celkového rozpočtu, často jen jako „zbytek“ nevyčerpaných prostředků zimní údržby apod.</a:t>
            </a:r>
          </a:p>
          <a:p>
            <a:r>
              <a:rPr lang="cs-CZ" sz="1600" dirty="0" err="1"/>
              <a:t>SÚSPk</a:t>
            </a:r>
            <a:r>
              <a:rPr lang="cs-CZ" sz="1600" dirty="0"/>
              <a:t> nedisponuje dostatkem vlastního kvalifikovaného personálu na zakládání a údržbu zeleně nebo dostatečnou personální kapacitou na systémovou odbornou organizaci výběrových řízení, zaměřených na kvalifikovaně prováděné ošetřování a zakládání zeleně dodavatelským způsobem</a:t>
            </a:r>
          </a:p>
          <a:p>
            <a:r>
              <a:rPr lang="cs-CZ" sz="1600" dirty="0"/>
              <a:t>k obnově stromořadí byly v posledních </a:t>
            </a:r>
            <a:r>
              <a:rPr lang="cs-CZ" sz="1600" dirty="0" smtClean="0"/>
              <a:t>cca15 </a:t>
            </a:r>
            <a:r>
              <a:rPr lang="cs-CZ" sz="1600" dirty="0"/>
              <a:t>letech využity dotační prostředky z Regionálních operačních programů a Operačního programu životní prostředí </a:t>
            </a:r>
          </a:p>
          <a:p>
            <a:r>
              <a:rPr lang="cs-CZ" sz="1600" dirty="0"/>
              <a:t>aktuálně vypisované dotační tituly Ministerstva životního prostředí výrazně  preferují zájmy ochrany přírody a krajiny nad ostatními celospolečenskými zájmy. Specifickým požadavkům na revitalizaci silniční zeleně vyhovují jen částečně nebo vůbec. Prioritou je zakládání zcela nové zeleně před obnovou stávajících dožívajících výsadeb, důraz na preferenci podpory biodiverzity nad jinými funkcemi zeleně, neexistují dotace zaměřené pouze na ošetřování stromů</a:t>
            </a:r>
          </a:p>
          <a:p>
            <a:r>
              <a:rPr lang="cs-CZ" sz="1600" dirty="0"/>
              <a:t>ostatní dotační tituly (z rezortu dopravy) zaměřené např. na modernizaci silnic řeší zeleň jen okrajově, bohužel často bez systémového přístupu k dané problematice</a:t>
            </a:r>
          </a:p>
          <a:p>
            <a:pPr>
              <a:buNone/>
            </a:pPr>
            <a:endParaRPr lang="cs-CZ"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smtClean="0"/>
              <a:t>Studie revitalizace doprovodné vegetace silnic </a:t>
            </a:r>
            <a:br>
              <a:rPr lang="cs-CZ" sz="2400" dirty="0" smtClean="0"/>
            </a:br>
            <a:r>
              <a:rPr lang="cs-CZ" sz="2400" dirty="0" err="1" smtClean="0"/>
              <a:t>Kralicko</a:t>
            </a:r>
            <a:r>
              <a:rPr lang="cs-CZ" sz="2400" dirty="0" smtClean="0"/>
              <a:t> </a:t>
            </a:r>
            <a:r>
              <a:rPr lang="cs-CZ" sz="2400" dirty="0"/>
              <a:t>a </a:t>
            </a:r>
            <a:r>
              <a:rPr lang="cs-CZ" sz="2400" dirty="0" err="1" smtClean="0"/>
              <a:t>Žamberecko</a:t>
            </a:r>
            <a:r>
              <a:rPr lang="cs-CZ" sz="2400" dirty="0" smtClean="0"/>
              <a:t> </a:t>
            </a:r>
            <a:endParaRPr lang="cs-CZ" sz="2400" dirty="0"/>
          </a:p>
        </p:txBody>
      </p:sp>
      <p:sp>
        <p:nvSpPr>
          <p:cNvPr id="3" name="Zástupný symbol pro obsah 2"/>
          <p:cNvSpPr>
            <a:spLocks noGrp="1"/>
          </p:cNvSpPr>
          <p:nvPr>
            <p:ph sz="quarter" idx="1"/>
          </p:nvPr>
        </p:nvSpPr>
        <p:spPr/>
        <p:txBody>
          <a:bodyPr>
            <a:normAutofit/>
          </a:bodyPr>
          <a:lstStyle/>
          <a:p>
            <a:pPr>
              <a:buNone/>
            </a:pPr>
            <a:r>
              <a:rPr lang="cs-CZ" sz="1600" dirty="0"/>
              <a:t>Modelové území pro studii revitalizace doprovodné zeleně silnic II. a III. třídy </a:t>
            </a:r>
          </a:p>
          <a:p>
            <a:pPr>
              <a:buNone/>
            </a:pPr>
            <a:endParaRPr lang="cs-CZ" sz="1600" b="1" dirty="0"/>
          </a:p>
        </p:txBody>
      </p:sp>
      <p:pic>
        <p:nvPicPr>
          <p:cNvPr id="4" name="Zástupný symbol pro obsah 3" descr="A.1 Kralicko technická zpráva situace 1.png"/>
          <p:cNvPicPr>
            <a:picLocks noChangeAspect="1"/>
          </p:cNvPicPr>
          <p:nvPr/>
        </p:nvPicPr>
        <p:blipFill>
          <a:blip r:embed="rId2" cstate="print"/>
          <a:stretch>
            <a:fillRect/>
          </a:stretch>
        </p:blipFill>
        <p:spPr>
          <a:xfrm>
            <a:off x="755576" y="1920426"/>
            <a:ext cx="7128792" cy="44958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Základní informace o řešeném území</a:t>
            </a:r>
          </a:p>
        </p:txBody>
      </p:sp>
      <p:sp>
        <p:nvSpPr>
          <p:cNvPr id="3" name="Zástupný symbol pro obsah 2"/>
          <p:cNvSpPr>
            <a:spLocks noGrp="1"/>
          </p:cNvSpPr>
          <p:nvPr>
            <p:ph sz="quarter" idx="1"/>
          </p:nvPr>
        </p:nvSpPr>
        <p:spPr/>
        <p:txBody>
          <a:bodyPr>
            <a:normAutofit fontScale="92500" lnSpcReduction="20000"/>
          </a:bodyPr>
          <a:lstStyle/>
          <a:p>
            <a:pPr marL="0" indent="0">
              <a:buNone/>
            </a:pPr>
            <a:r>
              <a:rPr lang="cs-CZ" sz="1700" b="1" dirty="0">
                <a:solidFill>
                  <a:srgbClr val="64865C"/>
                </a:solidFill>
              </a:rPr>
              <a:t>Celková délka řešených silnic		160,1  km</a:t>
            </a:r>
          </a:p>
          <a:p>
            <a:pPr>
              <a:buNone/>
            </a:pPr>
            <a:r>
              <a:rPr lang="cs-CZ" sz="1700" dirty="0"/>
              <a:t>z toho dle průjezdních úseků</a:t>
            </a:r>
          </a:p>
          <a:p>
            <a:pPr marL="320040" lvl="1" indent="-320040">
              <a:spcBef>
                <a:spcPts val="700"/>
              </a:spcBef>
              <a:buClr>
                <a:schemeClr val="accent2"/>
              </a:buClr>
              <a:buSzPct val="60000"/>
              <a:buFont typeface="Wingdings"/>
              <a:buChar char=""/>
            </a:pPr>
            <a:r>
              <a:rPr lang="cs-CZ" sz="1700" dirty="0"/>
              <a:t>77,2 km v zastavěném území obcí</a:t>
            </a:r>
          </a:p>
          <a:p>
            <a:pPr marL="320040" lvl="1" indent="-320040">
              <a:spcBef>
                <a:spcPts val="700"/>
              </a:spcBef>
              <a:buClr>
                <a:schemeClr val="accent2"/>
              </a:buClr>
              <a:buSzPct val="60000"/>
              <a:buFont typeface="Wingdings"/>
              <a:buChar char=""/>
            </a:pPr>
            <a:r>
              <a:rPr lang="cs-CZ" sz="1700" dirty="0"/>
              <a:t>82,9 km v nezastavěném území obcí</a:t>
            </a:r>
          </a:p>
          <a:p>
            <a:pPr marL="0" lvl="1" indent="0">
              <a:spcBef>
                <a:spcPts val="700"/>
              </a:spcBef>
              <a:buClr>
                <a:schemeClr val="accent2"/>
              </a:buClr>
              <a:buSzPct val="60000"/>
              <a:buNone/>
            </a:pPr>
            <a:r>
              <a:rPr lang="cs-CZ" sz="1700" dirty="0"/>
              <a:t>z toho dle třídy silnice</a:t>
            </a:r>
          </a:p>
          <a:p>
            <a:pPr marL="320040" lvl="1" indent="-320040">
              <a:spcBef>
                <a:spcPts val="700"/>
              </a:spcBef>
              <a:buClr>
                <a:schemeClr val="accent2"/>
              </a:buClr>
              <a:buSzPct val="60000"/>
              <a:buFont typeface="Wingdings"/>
              <a:buChar char=""/>
            </a:pPr>
            <a:r>
              <a:rPr lang="cs-CZ" sz="1700" dirty="0"/>
              <a:t>47,5 km silnic II. třídy</a:t>
            </a:r>
          </a:p>
          <a:p>
            <a:pPr marL="320040" lvl="1" indent="-320040">
              <a:spcBef>
                <a:spcPts val="700"/>
              </a:spcBef>
              <a:buClr>
                <a:schemeClr val="accent2"/>
              </a:buClr>
              <a:buSzPct val="60000"/>
              <a:buFont typeface="Wingdings"/>
              <a:buChar char=""/>
            </a:pPr>
            <a:r>
              <a:rPr lang="cs-CZ" sz="1700" dirty="0"/>
              <a:t>112,6 km silnic III. třídy</a:t>
            </a:r>
          </a:p>
          <a:p>
            <a:pPr lvl="1"/>
            <a:endParaRPr lang="cs-CZ" sz="1700" dirty="0"/>
          </a:p>
          <a:p>
            <a:pPr marL="320040" lvl="1" indent="-320040">
              <a:spcBef>
                <a:spcPts val="700"/>
              </a:spcBef>
              <a:buClr>
                <a:schemeClr val="accent2"/>
              </a:buClr>
              <a:buSzPct val="60000"/>
              <a:buNone/>
            </a:pPr>
            <a:r>
              <a:rPr lang="cs-CZ" sz="1700" b="1" dirty="0">
                <a:solidFill>
                  <a:srgbClr val="64865C"/>
                </a:solidFill>
              </a:rPr>
              <a:t>Doprovodnou zeleň komunikací v řešeném území tvoří  cca  6 400 ks stromů</a:t>
            </a:r>
          </a:p>
          <a:p>
            <a:pPr>
              <a:buNone/>
            </a:pPr>
            <a:r>
              <a:rPr lang="cs-CZ" sz="1700" dirty="0"/>
              <a:t>z toho</a:t>
            </a:r>
          </a:p>
          <a:p>
            <a:pPr marL="320040" lvl="1" indent="-320040">
              <a:spcBef>
                <a:spcPts val="700"/>
              </a:spcBef>
              <a:buClr>
                <a:schemeClr val="accent2"/>
              </a:buClr>
              <a:buSzPct val="60000"/>
              <a:buFont typeface="Wingdings"/>
              <a:buChar char=""/>
            </a:pPr>
            <a:r>
              <a:rPr lang="cs-CZ" sz="1700" dirty="0"/>
              <a:t>1 700 ks stromů je mladých (do 15 let po výsadbě)</a:t>
            </a:r>
          </a:p>
          <a:p>
            <a:pPr marL="320040" lvl="1" indent="-320040">
              <a:spcBef>
                <a:spcPts val="700"/>
              </a:spcBef>
              <a:buClr>
                <a:schemeClr val="accent2"/>
              </a:buClr>
              <a:buSzPct val="60000"/>
              <a:buFont typeface="Wingdings"/>
              <a:buChar char=""/>
            </a:pPr>
            <a:r>
              <a:rPr lang="cs-CZ" sz="1700" dirty="0"/>
              <a:t>1 980 ks stromů je dospívajících</a:t>
            </a:r>
          </a:p>
          <a:p>
            <a:pPr marL="320040" lvl="1" indent="-320040">
              <a:spcBef>
                <a:spcPts val="700"/>
              </a:spcBef>
              <a:buClr>
                <a:schemeClr val="accent2"/>
              </a:buClr>
              <a:buSzPct val="60000"/>
              <a:buFont typeface="Wingdings"/>
              <a:buChar char=""/>
            </a:pPr>
            <a:r>
              <a:rPr lang="cs-CZ" sz="1700" dirty="0"/>
              <a:t>2 720 ks stromů je dospělých</a:t>
            </a:r>
          </a:p>
          <a:p>
            <a:pPr marL="320040" lvl="1" indent="-320040">
              <a:spcBef>
                <a:spcPts val="700"/>
              </a:spcBef>
              <a:buClr>
                <a:schemeClr val="accent2"/>
              </a:buClr>
              <a:buSzPct val="60000"/>
              <a:buNone/>
            </a:pPr>
            <a:r>
              <a:rPr lang="cs-CZ" sz="1700" dirty="0"/>
              <a:t>z toho</a:t>
            </a:r>
          </a:p>
          <a:p>
            <a:pPr marL="320040" lvl="1" indent="-320040">
              <a:spcBef>
                <a:spcPts val="700"/>
              </a:spcBef>
              <a:buClr>
                <a:schemeClr val="accent2"/>
              </a:buClr>
              <a:buSzPct val="60000"/>
              <a:buFont typeface="Wingdings"/>
              <a:buChar char=""/>
            </a:pPr>
            <a:r>
              <a:rPr lang="cs-CZ" sz="1700" dirty="0"/>
              <a:t>2 575 ks stromů roste v krajnici nebo v její bezprostřední  blízkosti</a:t>
            </a:r>
          </a:p>
          <a:p>
            <a:pPr lvl="1"/>
            <a:endParaRPr lang="cs-CZ" sz="1600" dirty="0"/>
          </a:p>
          <a:p>
            <a:pPr lvl="1"/>
            <a:endParaRPr lang="cs-CZ" sz="1000" dirty="0"/>
          </a:p>
          <a:p>
            <a:pPr marL="342900" lvl="1" indent="-342900">
              <a:buFont typeface="Arial" pitchFamily="34" charset="0"/>
              <a:buChar char="•"/>
            </a:pPr>
            <a:endParaRPr lang="cs-CZ" sz="1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Charakteristika území z pohledu krajinných hodnot</a:t>
            </a:r>
          </a:p>
        </p:txBody>
      </p:sp>
      <p:sp>
        <p:nvSpPr>
          <p:cNvPr id="3" name="Zástupný symbol pro obsah 2"/>
          <p:cNvSpPr>
            <a:spLocks noGrp="1"/>
          </p:cNvSpPr>
          <p:nvPr>
            <p:ph sz="quarter" idx="1"/>
          </p:nvPr>
        </p:nvSpPr>
        <p:spPr/>
        <p:txBody>
          <a:bodyPr>
            <a:normAutofit/>
          </a:bodyPr>
          <a:lstStyle/>
          <a:p>
            <a:r>
              <a:rPr lang="cs-CZ" sz="1600" dirty="0"/>
              <a:t>členitý reliéf podhorské oblasti</a:t>
            </a:r>
          </a:p>
          <a:p>
            <a:r>
              <a:rPr lang="cs-CZ" sz="1600" dirty="0"/>
              <a:t>relativně zachovalá historická kulturní krajina</a:t>
            </a:r>
          </a:p>
          <a:p>
            <a:r>
              <a:rPr lang="cs-CZ" sz="1600" dirty="0"/>
              <a:t>významný podíl ploch důležitých z hlediska zájmů ochrany přírody a krajiny (okraj chráněné krajinné oblasti Orlické hory, ptačí oblasti, přírodní parky, </a:t>
            </a:r>
            <a:r>
              <a:rPr lang="cs-CZ" sz="1600" dirty="0" err="1"/>
              <a:t>maloplošná</a:t>
            </a:r>
            <a:r>
              <a:rPr lang="cs-CZ" sz="1600" dirty="0"/>
              <a:t> chráněná území, památné stromy jako součást doprovodné zeleně komunikací)</a:t>
            </a:r>
          </a:p>
          <a:p>
            <a:r>
              <a:rPr lang="cs-CZ" sz="1600" dirty="0"/>
              <a:t>doprovodná zeleň komunikací je nedílnou součástí krajinného rázu, stromořadí nebo jejich zbytky provázejí úplně všechny silnice v řešeném území, delší úseky těchto silnic zcela bez stromořadí  jsou výjimečné, nacházejí se při nich vždy alespoň jednotlivé stromy</a:t>
            </a:r>
          </a:p>
          <a:p>
            <a:r>
              <a:rPr lang="cs-CZ" sz="1600" dirty="0"/>
              <a:t>velká část stromořadí přechází plynule mezi zastavěným a nezastavěným územím, stromořadí jsou součástí krajiny a také dotvářejí ráz obcí</a:t>
            </a:r>
          </a:p>
          <a:p>
            <a:r>
              <a:rPr lang="cs-CZ" sz="1600" dirty="0"/>
              <a:t>region je turisticky atraktivní, významná část silnic je součástí značených cyklotras i pěších turistických tras, stromořadí tyto trasy činí turisticky přitažlivými (stín, celková malebnost)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Charakteristika stromořadí v řešeném území</a:t>
            </a:r>
          </a:p>
        </p:txBody>
      </p:sp>
      <p:sp>
        <p:nvSpPr>
          <p:cNvPr id="3" name="Zástupný symbol pro obsah 2"/>
          <p:cNvSpPr>
            <a:spLocks noGrp="1"/>
          </p:cNvSpPr>
          <p:nvPr>
            <p:ph sz="quarter" idx="1"/>
          </p:nvPr>
        </p:nvSpPr>
        <p:spPr/>
        <p:txBody>
          <a:bodyPr>
            <a:normAutofit lnSpcReduction="10000"/>
          </a:bodyPr>
          <a:lstStyle/>
          <a:p>
            <a:r>
              <a:rPr lang="cs-CZ" sz="1600" dirty="0"/>
              <a:t>stromořadí jsou tvořena převážně domácími druhy neovocných dřevin (javor mléč i klen, lípa, jasan), ovocná stromořadí se téměř nevyskytují</a:t>
            </a:r>
          </a:p>
          <a:p>
            <a:r>
              <a:rPr lang="cs-CZ" sz="1600" dirty="0"/>
              <a:t>významná část stromořadí starých, mohutných stromů roste v krajnicích nebo ve vzdálenosti do 1 m od nich (v krajnici nebo její blízkosti roste cca 40% všech evidovaných stromů, z nichž naprostá většina jsou stromy dospělé) </a:t>
            </a:r>
          </a:p>
          <a:p>
            <a:r>
              <a:rPr lang="cs-CZ" sz="1600" dirty="0"/>
              <a:t>v rámci operačních programů již začala částečná obnova stromořadí v řešeném území</a:t>
            </a:r>
          </a:p>
          <a:p>
            <a:r>
              <a:rPr lang="cs-CZ" sz="1600" dirty="0"/>
              <a:t>obnova spočívala ve skácení nebezpečných stromů, ošetřování stávajících cenných stromů a dosadbách mezer ve stávajících stromořadích, popř. úplné obnově stávajících stromořadí a vzniku nových stromořadí</a:t>
            </a:r>
          </a:p>
          <a:p>
            <a:r>
              <a:rPr lang="cs-CZ" sz="1600" dirty="0"/>
              <a:t>revitalizace stromořadí v uplynulých </a:t>
            </a:r>
            <a:r>
              <a:rPr lang="cs-CZ" sz="1600" dirty="0" smtClean="0"/>
              <a:t>cca15 </a:t>
            </a:r>
            <a:r>
              <a:rPr lang="cs-CZ" sz="1600" dirty="0"/>
              <a:t>letech  byla umožněna především větší benevolencí při dodržování bezpečných vzdáleností od krajnice a současně se uskutečnila před platností nového občanského zákoníku, stromy jsou tudíž vysázeny těsně při okrajích silničních pozemků a ve vzdálenosti zpravidla menší než doporučuje </a:t>
            </a:r>
            <a:r>
              <a:rPr lang="cs-CZ" sz="1600" dirty="0" smtClean="0"/>
              <a:t>norma ČSN 73 6101.</a:t>
            </a:r>
            <a:endParaRPr lang="cs-CZ" sz="1600" dirty="0"/>
          </a:p>
          <a:p>
            <a:r>
              <a:rPr lang="cs-CZ" sz="1600" dirty="0"/>
              <a:t>aktuálně vyžadované striktní dodržování všech právních úprav a norem, zvyšujících </a:t>
            </a:r>
            <a:r>
              <a:rPr lang="cs-CZ" sz="1600" dirty="0" smtClean="0"/>
              <a:t>se požadavků nezbytné </a:t>
            </a:r>
            <a:r>
              <a:rPr lang="cs-CZ" sz="1600" dirty="0"/>
              <a:t>šířky pozemků pro výsadbu stromořadí, pokračování obnovy stromořadí </a:t>
            </a:r>
            <a:r>
              <a:rPr lang="cs-CZ" sz="1600" dirty="0" smtClean="0"/>
              <a:t>v zásadě zastavilo. </a:t>
            </a:r>
            <a:endParaRPr lang="cs-CZ"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Doprovodná zeleň komunikací – stromořadí </a:t>
            </a:r>
          </a:p>
        </p:txBody>
      </p:sp>
      <p:sp>
        <p:nvSpPr>
          <p:cNvPr id="3" name="Zástupný symbol pro obsah 2"/>
          <p:cNvSpPr>
            <a:spLocks noGrp="1"/>
          </p:cNvSpPr>
          <p:nvPr>
            <p:ph sz="quarter" idx="1"/>
          </p:nvPr>
        </p:nvSpPr>
        <p:spPr/>
        <p:txBody>
          <a:bodyPr>
            <a:normAutofit fontScale="92500" lnSpcReduction="10000"/>
          </a:bodyPr>
          <a:lstStyle/>
          <a:p>
            <a:pPr>
              <a:buNone/>
            </a:pPr>
            <a:r>
              <a:rPr lang="cs-CZ" sz="2000" dirty="0"/>
              <a:t>Význam stromořadí podél komunikací – v </a:t>
            </a:r>
            <a:r>
              <a:rPr lang="cs-CZ" sz="2000" dirty="0" smtClean="0"/>
              <a:t>našem případě </a:t>
            </a:r>
            <a:r>
              <a:rPr lang="cs-CZ" sz="2000" dirty="0"/>
              <a:t>silnic</a:t>
            </a:r>
          </a:p>
          <a:p>
            <a:r>
              <a:rPr lang="cs-CZ" sz="1600" dirty="0"/>
              <a:t>historický</a:t>
            </a:r>
          </a:p>
          <a:p>
            <a:r>
              <a:rPr lang="cs-CZ" sz="1600" dirty="0"/>
              <a:t>estetický – </a:t>
            </a:r>
            <a:r>
              <a:rPr lang="cs-CZ" sz="1600" dirty="0" err="1"/>
              <a:t>krajinotvorný</a:t>
            </a:r>
            <a:endParaRPr lang="cs-CZ" sz="1600" dirty="0"/>
          </a:p>
          <a:p>
            <a:r>
              <a:rPr lang="cs-CZ" sz="1600" dirty="0"/>
              <a:t>stín a zlepšení mikroklimatu – důležité zejména u silnic využívaných jako cyklotrasy</a:t>
            </a:r>
          </a:p>
          <a:p>
            <a:r>
              <a:rPr lang="cs-CZ" sz="1600" dirty="0"/>
              <a:t>součást  opatření na ochranu půdy proti vodní a větrné erozi</a:t>
            </a:r>
          </a:p>
          <a:p>
            <a:r>
              <a:rPr lang="cs-CZ" sz="1600" b="1" dirty="0"/>
              <a:t>účinná ochrana proti návějím v zimním období, často přímo i vymezení silnice v zavátém terénu</a:t>
            </a:r>
          </a:p>
          <a:p>
            <a:r>
              <a:rPr lang="cs-CZ" sz="1600" dirty="0"/>
              <a:t>biotopy drobných živočichů, zejména hmyzu (včetně chráněných druhů), ptáků a drobných obratlovců</a:t>
            </a:r>
          </a:p>
          <a:p>
            <a:r>
              <a:rPr lang="cs-CZ" sz="1600" dirty="0"/>
              <a:t>silniční stromořadí jsou často jedinou souvislou dřevinnou zelení, přerušující hony zemědělské půdy v intenzivně zemědělsky využívaných </a:t>
            </a:r>
            <a:r>
              <a:rPr lang="cs-CZ" sz="1600" dirty="0" smtClean="0"/>
              <a:t>oblastech</a:t>
            </a:r>
          </a:p>
          <a:p>
            <a:endParaRPr lang="cs-CZ" sz="1600" dirty="0"/>
          </a:p>
          <a:p>
            <a:pPr>
              <a:buNone/>
            </a:pPr>
            <a:r>
              <a:rPr lang="cs-CZ" sz="2000" dirty="0"/>
              <a:t>X   argumenty proti zřizování a obnově stromořadí</a:t>
            </a:r>
          </a:p>
          <a:p>
            <a:r>
              <a:rPr lang="cs-CZ" sz="1600" dirty="0"/>
              <a:t>bezpečnost silničního provozu – následky střetů se stromem při autonehodě</a:t>
            </a:r>
          </a:p>
          <a:p>
            <a:r>
              <a:rPr lang="cs-CZ" sz="1600" dirty="0"/>
              <a:t>zvýšené náklady na údržbu komunikací (náklady na ošetřování stromů, ztížená údržba silničních příkopů, poškozování vozovky kořeny stromů)</a:t>
            </a:r>
          </a:p>
          <a:p>
            <a:endParaRPr lang="cs-CZ"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Stromořadí a krajinný ráz: Orličky </a:t>
            </a:r>
            <a:r>
              <a:rPr lang="cs-CZ" sz="2400" dirty="0">
                <a:sym typeface="Symbol" panose="05050102010706020507" pitchFamily="18" charset="2"/>
              </a:rPr>
              <a:t></a:t>
            </a:r>
            <a:r>
              <a:rPr lang="cs-CZ" sz="2400" dirty="0"/>
              <a:t> Čenkovice</a:t>
            </a:r>
          </a:p>
        </p:txBody>
      </p:sp>
      <p:pic>
        <p:nvPicPr>
          <p:cNvPr id="4" name="Zástupný symbol pro obsah 3" descr="IMG_1530.JPG"/>
          <p:cNvPicPr>
            <a:picLocks noGrp="1" noChangeAspect="1"/>
          </p:cNvPicPr>
          <p:nvPr>
            <p:ph sz="quarter" idx="1"/>
          </p:nvPr>
        </p:nvPicPr>
        <p:blipFill>
          <a:blip r:embed="rId2" cstate="print"/>
          <a:stretch>
            <a:fillRect/>
          </a:stretch>
        </p:blipFill>
        <p:spPr>
          <a:xfrm>
            <a:off x="1692275" y="1600200"/>
            <a:ext cx="5994400" cy="44958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Stromořadí a krajinný ráz: Klášterec nad Orlicí – České Petrovice</a:t>
            </a:r>
          </a:p>
        </p:txBody>
      </p:sp>
      <p:pic>
        <p:nvPicPr>
          <p:cNvPr id="4" name="Zástupný symbol pro obsah 3" descr="IMG_1530.JPG"/>
          <p:cNvPicPr>
            <a:picLocks noGrp="1" noChangeAspect="1"/>
          </p:cNvPicPr>
          <p:nvPr>
            <p:ph sz="quarter" idx="1"/>
          </p:nvPr>
        </p:nvPicPr>
        <p:blipFill>
          <a:blip r:embed="rId2" cstate="print"/>
          <a:stretch>
            <a:fillRect/>
          </a:stretch>
        </p:blipFill>
        <p:spPr>
          <a:xfrm>
            <a:off x="1692275" y="1600200"/>
            <a:ext cx="5994400" cy="44958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Stromořadí a krajinný ráz: Králíky – Horní Lipka</a:t>
            </a:r>
          </a:p>
        </p:txBody>
      </p:sp>
      <p:pic>
        <p:nvPicPr>
          <p:cNvPr id="4" name="Zástupný symbol pro obsah 3" descr="Kralicko 2016_11_04 30.JPG"/>
          <p:cNvPicPr>
            <a:picLocks noGrp="1" noChangeAspect="1"/>
          </p:cNvPicPr>
          <p:nvPr>
            <p:ph sz="quarter" idx="1"/>
          </p:nvPr>
        </p:nvPicPr>
        <p:blipFill>
          <a:blip r:embed="rId3" cstate="print"/>
          <a:stretch>
            <a:fillRect/>
          </a:stretch>
        </p:blipFill>
        <p:spPr>
          <a:xfrm>
            <a:off x="1475656" y="1628800"/>
            <a:ext cx="5994400" cy="44958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Stromy a stromořadí uvnitř zastavěného území obcí</a:t>
            </a:r>
          </a:p>
        </p:txBody>
      </p:sp>
      <p:sp>
        <p:nvSpPr>
          <p:cNvPr id="3" name="Zástupný symbol pro obsah 2"/>
          <p:cNvSpPr>
            <a:spLocks noGrp="1"/>
          </p:cNvSpPr>
          <p:nvPr>
            <p:ph sz="quarter" idx="1"/>
          </p:nvPr>
        </p:nvSpPr>
        <p:spPr/>
        <p:txBody>
          <a:bodyPr>
            <a:normAutofit lnSpcReduction="10000"/>
          </a:bodyPr>
          <a:lstStyle/>
          <a:p>
            <a:pPr marL="0" indent="0">
              <a:buNone/>
            </a:pPr>
            <a:r>
              <a:rPr lang="cs-CZ" sz="1600" dirty="0"/>
              <a:t>Stromy v průjezdních úsecích obcí</a:t>
            </a:r>
          </a:p>
          <a:p>
            <a:r>
              <a:rPr lang="cs-CZ" sz="1600" dirty="0"/>
              <a:t>nebyly až do roku 2015 součástí ani příslušenstvím silnice - kácení, ošetřování a dosadby těchto stromů a stromořadí prováděly (resp. měly provádět) zpravidla obce - bez ohledu na vlastnictví pozemku se stromy</a:t>
            </a:r>
          </a:p>
          <a:p>
            <a:r>
              <a:rPr lang="cs-CZ" sz="1600" dirty="0"/>
              <a:t>se změnou právní úpravy - silničního zákona k 31. 12. 2015 se stává vlastníkem zeleně výhradně vlastník pozemku na němž </a:t>
            </a:r>
            <a:r>
              <a:rPr lang="cs-CZ" sz="1600" dirty="0" smtClean="0"/>
              <a:t>zeleň  - vegetace </a:t>
            </a:r>
            <a:r>
              <a:rPr lang="cs-CZ" sz="1600" dirty="0"/>
              <a:t>roste (v souladu s občanským zákoníkem).            Do povinností správy silnic přibyla údržba jednotlivých stromů a stromořadí doprovázejících silnici i v tzv. průjezdních úsecích silnic </a:t>
            </a:r>
          </a:p>
          <a:p>
            <a:r>
              <a:rPr lang="cs-CZ" sz="1600" dirty="0"/>
              <a:t>i po změně zákonné úpravy veškerá péče o tyto stromy a stromořadí nadále probíhá </a:t>
            </a:r>
            <a:r>
              <a:rPr lang="cs-CZ" sz="1600" dirty="0" smtClean="0"/>
              <a:t>(měla by probíhat) v </a:t>
            </a:r>
            <a:r>
              <a:rPr lang="cs-CZ" sz="1600" dirty="0"/>
              <a:t>úzké součinnosti s obcemi, koncepce zachování a obnovy těchto stromořadí vychází především        z požadavků obcí, stromořadí jsou nedílnou součástí veřejného prostoru uvnitř obce</a:t>
            </a:r>
          </a:p>
          <a:p>
            <a:r>
              <a:rPr lang="cs-CZ" sz="1600" dirty="0" err="1"/>
              <a:t>SÚSPk</a:t>
            </a:r>
            <a:r>
              <a:rPr lang="cs-CZ" sz="1600" dirty="0"/>
              <a:t> v současnosti provádí podrobnou inventarizaci této zeleně, k dnešnímu dni je v řešeném regionu inventarizováno 80 % průjezdních úseků </a:t>
            </a:r>
            <a:r>
              <a:rPr lang="cs-CZ" sz="1600" dirty="0" smtClean="0"/>
              <a:t>silnic. V rámci celé SÚSPK </a:t>
            </a:r>
            <a:r>
              <a:rPr lang="cs-CZ" sz="1600" dirty="0"/>
              <a:t>je detailně evidováno </a:t>
            </a:r>
            <a:r>
              <a:rPr lang="cs-CZ" sz="1600" dirty="0" smtClean="0"/>
              <a:t>cca 10 </a:t>
            </a:r>
            <a:r>
              <a:rPr lang="cs-CZ" sz="1600" dirty="0"/>
              <a:t>tis. ks </a:t>
            </a:r>
            <a:r>
              <a:rPr lang="cs-CZ" sz="1600" dirty="0" smtClean="0"/>
              <a:t>stromů v průjezdních úsecích silnic. </a:t>
            </a:r>
            <a:r>
              <a:rPr lang="cs-CZ" sz="1600" dirty="0"/>
              <a:t>D</a:t>
            </a:r>
            <a:r>
              <a:rPr lang="cs-CZ" sz="1600" dirty="0" smtClean="0"/>
              <a:t>etailní </a:t>
            </a:r>
            <a:r>
              <a:rPr lang="cs-CZ" sz="1600" dirty="0"/>
              <a:t>evidence obsahuje tyto údaje: druh stromu, průměr a obvod stromu, fotografie, zákres do mapy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Ukázka pasportu</a:t>
            </a:r>
          </a:p>
        </p:txBody>
      </p:sp>
      <p:pic>
        <p:nvPicPr>
          <p:cNvPr id="4" name="Zástupný symbol pro obsah 3" descr="Heřmanice_1.png"/>
          <p:cNvPicPr>
            <a:picLocks noGrp="1" noChangeAspect="1"/>
          </p:cNvPicPr>
          <p:nvPr>
            <p:ph sz="quarter" idx="1"/>
          </p:nvPr>
        </p:nvPicPr>
        <p:blipFill>
          <a:blip r:embed="rId2" cstate="print"/>
          <a:stretch>
            <a:fillRect/>
          </a:stretch>
        </p:blipFill>
        <p:spPr>
          <a:xfrm>
            <a:off x="1509784" y="1600200"/>
            <a:ext cx="6359381" cy="44958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Stromořadí vně zastavěného území obcí</a:t>
            </a:r>
          </a:p>
        </p:txBody>
      </p:sp>
      <p:sp>
        <p:nvSpPr>
          <p:cNvPr id="3" name="Zástupný symbol pro obsah 2"/>
          <p:cNvSpPr>
            <a:spLocks noGrp="1"/>
          </p:cNvSpPr>
          <p:nvPr>
            <p:ph sz="quarter" idx="1"/>
          </p:nvPr>
        </p:nvSpPr>
        <p:spPr/>
        <p:txBody>
          <a:bodyPr>
            <a:normAutofit/>
          </a:bodyPr>
          <a:lstStyle/>
          <a:p>
            <a:r>
              <a:rPr lang="cs-CZ" sz="1600" dirty="0"/>
              <a:t>mají rozhodující vliv na zachování krajinného rázu</a:t>
            </a:r>
          </a:p>
          <a:p>
            <a:r>
              <a:rPr lang="cs-CZ" sz="1600" dirty="0"/>
              <a:t>koncepce zachování a obnovy těchto stromořadí leží plně na </a:t>
            </a:r>
            <a:r>
              <a:rPr lang="cs-CZ" sz="1600" dirty="0" err="1"/>
              <a:t>SÚSPk</a:t>
            </a:r>
            <a:endParaRPr lang="cs-CZ" sz="1600" dirty="0"/>
          </a:p>
          <a:p>
            <a:r>
              <a:rPr lang="cs-CZ" sz="1600" dirty="0"/>
              <a:t>na tato stromořadí byly cíleny dotační prostředky z Operačního programu životní prostředí v dotačním období 2010-2015 (Líšnice – Pastviny a Heřmanice – Prostřední Lipka) a SFDI</a:t>
            </a:r>
            <a:r>
              <a:rPr lang="cs-CZ" sz="1600" dirty="0">
                <a:solidFill>
                  <a:srgbClr val="FF0000"/>
                </a:solidFill>
              </a:rPr>
              <a:t> </a:t>
            </a:r>
            <a:r>
              <a:rPr lang="cs-CZ" sz="1600" dirty="0"/>
              <a:t> (Králíky – Červený Potok)</a:t>
            </a:r>
          </a:p>
          <a:p>
            <a:r>
              <a:rPr lang="cs-CZ" sz="1600" dirty="0"/>
              <a:t>další úseky (Pastviny – </a:t>
            </a:r>
            <a:r>
              <a:rPr lang="cs-CZ" sz="1600" dirty="0" err="1"/>
              <a:t>Mladkov</a:t>
            </a:r>
            <a:r>
              <a:rPr lang="cs-CZ" sz="1600" dirty="0"/>
              <a:t>- </a:t>
            </a:r>
            <a:r>
              <a:rPr lang="cs-CZ" sz="1600" dirty="0" err="1"/>
              <a:t>Lichkov</a:t>
            </a:r>
            <a:r>
              <a:rPr lang="cs-CZ" sz="1600" dirty="0"/>
              <a:t>, Dolní Lipka – Prostřední Lipka, Horní Lipka – Dolní Morava,  Klášterec nad Orlicí – České </a:t>
            </a:r>
            <a:r>
              <a:rPr lang="cs-CZ" sz="1600" dirty="0" err="1"/>
              <a:t>Petrovice</a:t>
            </a:r>
            <a:r>
              <a:rPr lang="cs-CZ" sz="1600" dirty="0"/>
              <a:t>, </a:t>
            </a:r>
            <a:r>
              <a:rPr lang="cs-CZ" sz="1600" dirty="0" err="1"/>
              <a:t>Mladkov</a:t>
            </a:r>
            <a:r>
              <a:rPr lang="cs-CZ" sz="1600" dirty="0"/>
              <a:t> - České </a:t>
            </a:r>
            <a:r>
              <a:rPr lang="cs-CZ" sz="1600" dirty="0" err="1"/>
              <a:t>Petrovice</a:t>
            </a:r>
            <a:r>
              <a:rPr lang="cs-CZ" sz="1600" dirty="0"/>
              <a:t> – Zemská brána)  byly řešeny v rámci ROP, stromořadí z tohoto operačního programu částečně zasahovala i do zastavěného území obcí</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Zástupný symbol pro obsah 3" descr="Projekty situace k 25.5.2015.png"/>
          <p:cNvPicPr>
            <a:picLocks noGrp="1" noChangeAspect="1"/>
          </p:cNvPicPr>
          <p:nvPr>
            <p:ph sz="quarter" idx="1"/>
          </p:nvPr>
        </p:nvPicPr>
        <p:blipFill>
          <a:blip r:embed="rId2" cstate="print"/>
          <a:stretch>
            <a:fillRect/>
          </a:stretch>
        </p:blipFill>
        <p:spPr>
          <a:xfrm>
            <a:off x="1331640" y="1341862"/>
            <a:ext cx="6357662" cy="4061563"/>
          </a:xfrm>
        </p:spPr>
      </p:pic>
      <p:sp>
        <p:nvSpPr>
          <p:cNvPr id="5" name="TextovéPole 4"/>
          <p:cNvSpPr txBox="1"/>
          <p:nvPr/>
        </p:nvSpPr>
        <p:spPr>
          <a:xfrm>
            <a:off x="755576" y="548680"/>
            <a:ext cx="6552728" cy="646331"/>
          </a:xfrm>
          <a:prstGeom prst="rect">
            <a:avLst/>
          </a:prstGeom>
          <a:noFill/>
        </p:spPr>
        <p:txBody>
          <a:bodyPr wrap="square" rtlCol="0">
            <a:spAutoFit/>
          </a:bodyPr>
          <a:lstStyle/>
          <a:p>
            <a:r>
              <a:rPr lang="cs-CZ" dirty="0"/>
              <a:t>Nově založená nebo obnovená stromořadí v rámci jednotlivých dotačních titulů</a:t>
            </a:r>
          </a:p>
        </p:txBody>
      </p:sp>
      <p:sp>
        <p:nvSpPr>
          <p:cNvPr id="6" name="TextovéPole 5"/>
          <p:cNvSpPr txBox="1"/>
          <p:nvPr/>
        </p:nvSpPr>
        <p:spPr>
          <a:xfrm>
            <a:off x="6516216" y="4869160"/>
            <a:ext cx="2016224" cy="1061829"/>
          </a:xfrm>
          <a:prstGeom prst="rect">
            <a:avLst/>
          </a:prstGeom>
          <a:noFill/>
        </p:spPr>
        <p:txBody>
          <a:bodyPr wrap="square" rtlCol="0">
            <a:spAutoFit/>
          </a:bodyPr>
          <a:lstStyle/>
          <a:p>
            <a:r>
              <a:rPr lang="cs-CZ" sz="1100" b="1" dirty="0"/>
              <a:t>Legenda:</a:t>
            </a:r>
          </a:p>
          <a:p>
            <a:endParaRPr lang="cs-CZ" sz="800" b="1" dirty="0"/>
          </a:p>
          <a:p>
            <a:pPr marL="171450" indent="-171450" defTabSz="182563">
              <a:buClr>
                <a:schemeClr val="accent2">
                  <a:lumMod val="50000"/>
                </a:schemeClr>
              </a:buClr>
              <a:buFont typeface="Wingdings" panose="05000000000000000000" pitchFamily="2" charset="2"/>
              <a:buChar char="q"/>
            </a:pPr>
            <a:r>
              <a:rPr lang="cs-CZ" sz="1100" b="1" dirty="0"/>
              <a:t>	ROP, SFDI</a:t>
            </a:r>
          </a:p>
          <a:p>
            <a:pPr marL="171450" indent="-171450" defTabSz="182563">
              <a:buClr>
                <a:srgbClr val="FF0000"/>
              </a:buClr>
              <a:buFont typeface="Wingdings" panose="05000000000000000000" pitchFamily="2" charset="2"/>
              <a:buChar char="q"/>
            </a:pPr>
            <a:r>
              <a:rPr lang="cs-CZ" sz="1100" b="1" dirty="0"/>
              <a:t>	OPŽP I</a:t>
            </a:r>
          </a:p>
          <a:p>
            <a:pPr marL="171450" indent="-171450">
              <a:buClr>
                <a:srgbClr val="0070C0"/>
              </a:buClr>
              <a:buFont typeface="Wingdings" panose="05000000000000000000" pitchFamily="2" charset="2"/>
              <a:buChar char="q"/>
            </a:pPr>
            <a:r>
              <a:rPr lang="cs-CZ" sz="1100" b="1" dirty="0"/>
              <a:t>OPŽP III</a:t>
            </a:r>
          </a:p>
          <a:p>
            <a:r>
              <a:rPr lang="cs-CZ" sz="1100" b="1" dirty="0"/>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Stromy a stromořadí v krajnici</a:t>
            </a:r>
          </a:p>
        </p:txBody>
      </p:sp>
      <p:sp>
        <p:nvSpPr>
          <p:cNvPr id="3" name="Zástupný symbol pro obsah 2"/>
          <p:cNvSpPr>
            <a:spLocks noGrp="1"/>
          </p:cNvSpPr>
          <p:nvPr>
            <p:ph sz="quarter" idx="1"/>
          </p:nvPr>
        </p:nvSpPr>
        <p:spPr/>
        <p:txBody>
          <a:bodyPr>
            <a:normAutofit lnSpcReduction="10000"/>
          </a:bodyPr>
          <a:lstStyle/>
          <a:p>
            <a:pPr marL="0" indent="0">
              <a:buNone/>
            </a:pPr>
            <a:r>
              <a:rPr lang="cs-CZ" sz="1600" dirty="0"/>
              <a:t>Stromy umístěné v krajnici představují největší problém při obnově stromořadí, a to zejména z těchto důvodů:</a:t>
            </a:r>
          </a:p>
          <a:p>
            <a:pPr>
              <a:buNone/>
            </a:pPr>
            <a:endParaRPr lang="cs-CZ" sz="800" dirty="0"/>
          </a:p>
          <a:p>
            <a:r>
              <a:rPr lang="cs-CZ" sz="1600" dirty="0"/>
              <a:t>narušují konstrukci vozovky</a:t>
            </a:r>
          </a:p>
          <a:p>
            <a:r>
              <a:rPr lang="cs-CZ" sz="1600" dirty="0"/>
              <a:t>jakákoli oprava komunikace vždy znamená zásah do kořenů stromu a tím i narušení jeho provozní bezpečnosti</a:t>
            </a:r>
          </a:p>
          <a:p>
            <a:r>
              <a:rPr lang="cs-CZ" sz="1600" dirty="0"/>
              <a:t>jsou nezpochybnitelnou pevnou překážkou i dle toho nejbenevolentnějšího výkladu silničního zákona </a:t>
            </a:r>
          </a:p>
          <a:p>
            <a:r>
              <a:rPr lang="cs-CZ" sz="1600" dirty="0"/>
              <a:t>limitují rozšíření komunikace na normové šířkové parametry</a:t>
            </a:r>
          </a:p>
          <a:p>
            <a:pPr>
              <a:buNone/>
            </a:pPr>
            <a:r>
              <a:rPr lang="cs-CZ" sz="2400" dirty="0"/>
              <a:t>x </a:t>
            </a:r>
          </a:p>
          <a:p>
            <a:r>
              <a:rPr lang="cs-CZ" sz="1600" dirty="0"/>
              <a:t>zpravidla se jedná z estetického hlediska o krásné, malebné staré stromy, jejichž kácení vždy vyvolává silné negativní emoce veřejnosti </a:t>
            </a:r>
          </a:p>
          <a:p>
            <a:r>
              <a:rPr lang="cs-CZ" sz="1600" dirty="0"/>
              <a:t>mnohé z těchto stromů jsou biotopem chráněných živočichů</a:t>
            </a:r>
          </a:p>
          <a:p>
            <a:r>
              <a:rPr lang="cs-CZ" sz="1600" dirty="0"/>
              <a:t>plnohodnotná náhrada těchto stromů vzhledem k jejich věku i nezpochybnitelným historickým, dendrologickým a přírodně - krajinářským kvalitám je velmi obtížná </a:t>
            </a:r>
          </a:p>
          <a:p>
            <a:endParaRPr lang="cs-CZ" sz="1600" dirty="0"/>
          </a:p>
          <a:p>
            <a:endParaRPr lang="cs-CZ" sz="1600" dirty="0"/>
          </a:p>
          <a:p>
            <a:endParaRPr lang="cs-CZ" sz="1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Příklady starých, z estetického hlediska krásných stromořadí rostoucích v krajnici</a:t>
            </a:r>
          </a:p>
        </p:txBody>
      </p:sp>
      <p:pic>
        <p:nvPicPr>
          <p:cNvPr id="5" name="Zástupný symbol pro obsah 4" descr="Kralicko 2016_11_04 34.JPG"/>
          <p:cNvPicPr>
            <a:picLocks noGrp="1" noChangeAspect="1"/>
          </p:cNvPicPr>
          <p:nvPr>
            <p:ph sz="quarter" idx="1"/>
          </p:nvPr>
        </p:nvPicPr>
        <p:blipFill>
          <a:blip r:embed="rId2" cstate="print"/>
          <a:stretch>
            <a:fillRect/>
          </a:stretch>
        </p:blipFill>
        <p:spPr>
          <a:xfrm>
            <a:off x="838200" y="1589088"/>
            <a:ext cx="3429000" cy="4572000"/>
          </a:xfrm>
        </p:spPr>
      </p:pic>
      <p:pic>
        <p:nvPicPr>
          <p:cNvPr id="6" name="Zástupný symbol pro obsah 5" descr="Kralicko 2016_11_04 37.JPG"/>
          <p:cNvPicPr>
            <a:picLocks noGrp="1" noChangeAspect="1"/>
          </p:cNvPicPr>
          <p:nvPr>
            <p:ph sz="quarter" idx="2"/>
          </p:nvPr>
        </p:nvPicPr>
        <p:blipFill>
          <a:blip r:embed="rId3" cstate="print"/>
          <a:stretch>
            <a:fillRect/>
          </a:stretch>
        </p:blipFill>
        <p:spPr>
          <a:xfrm>
            <a:off x="5073650" y="1589088"/>
            <a:ext cx="3429000" cy="4572000"/>
          </a:xfrm>
        </p:spPr>
      </p:pic>
      <p:sp>
        <p:nvSpPr>
          <p:cNvPr id="7" name="TextovéPole 6"/>
          <p:cNvSpPr txBox="1"/>
          <p:nvPr/>
        </p:nvSpPr>
        <p:spPr>
          <a:xfrm>
            <a:off x="755576" y="6237312"/>
            <a:ext cx="1580500" cy="338554"/>
          </a:xfrm>
          <a:prstGeom prst="rect">
            <a:avLst/>
          </a:prstGeom>
          <a:noFill/>
        </p:spPr>
        <p:txBody>
          <a:bodyPr wrap="square" rtlCol="0">
            <a:spAutoFit/>
          </a:bodyPr>
          <a:lstStyle/>
          <a:p>
            <a:r>
              <a:rPr lang="cs-CZ" sz="1600" dirty="0"/>
              <a:t>Horní Lipka</a:t>
            </a:r>
          </a:p>
        </p:txBody>
      </p:sp>
      <p:sp>
        <p:nvSpPr>
          <p:cNvPr id="9" name="TextovéPole 8"/>
          <p:cNvSpPr txBox="1"/>
          <p:nvPr/>
        </p:nvSpPr>
        <p:spPr>
          <a:xfrm>
            <a:off x="5076056" y="6237312"/>
            <a:ext cx="3642216" cy="338554"/>
          </a:xfrm>
          <a:prstGeom prst="rect">
            <a:avLst/>
          </a:prstGeom>
          <a:noFill/>
        </p:spPr>
        <p:txBody>
          <a:bodyPr wrap="square" rtlCol="0">
            <a:spAutoFit/>
          </a:bodyPr>
          <a:lstStyle/>
          <a:p>
            <a:r>
              <a:rPr lang="cs-CZ" sz="1600" dirty="0"/>
              <a:t>Horní Lipka – za obcí směr Dolní Morava</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Příklady starých, z estetického hlediska krásných stromořadí rostoucích v krajnici</a:t>
            </a:r>
          </a:p>
        </p:txBody>
      </p:sp>
      <p:pic>
        <p:nvPicPr>
          <p:cNvPr id="5" name="Zástupný symbol pro obsah 4" descr="Kralicko 2016_11_04 34.JPG"/>
          <p:cNvPicPr>
            <a:picLocks noGrp="1" noChangeAspect="1"/>
          </p:cNvPicPr>
          <p:nvPr>
            <p:ph sz="quarter" idx="1"/>
          </p:nvPr>
        </p:nvPicPr>
        <p:blipFill>
          <a:blip r:embed="rId2" cstate="print"/>
          <a:stretch>
            <a:fillRect/>
          </a:stretch>
        </p:blipFill>
        <p:spPr>
          <a:xfrm>
            <a:off x="838200" y="1589088"/>
            <a:ext cx="3429000" cy="4572000"/>
          </a:xfrm>
        </p:spPr>
      </p:pic>
      <p:pic>
        <p:nvPicPr>
          <p:cNvPr id="6" name="Zástupný symbol pro obsah 5" descr="Kralicko 2016_11_04 37.JPG"/>
          <p:cNvPicPr>
            <a:picLocks noGrp="1" noChangeAspect="1"/>
          </p:cNvPicPr>
          <p:nvPr>
            <p:ph sz="quarter" idx="2"/>
          </p:nvPr>
        </p:nvPicPr>
        <p:blipFill>
          <a:blip r:embed="rId3" cstate="print"/>
          <a:stretch>
            <a:fillRect/>
          </a:stretch>
        </p:blipFill>
        <p:spPr>
          <a:xfrm>
            <a:off x="5073650" y="1589088"/>
            <a:ext cx="3429000" cy="4572000"/>
          </a:xfrm>
        </p:spPr>
      </p:pic>
      <p:sp>
        <p:nvSpPr>
          <p:cNvPr id="7" name="TextovéPole 6"/>
          <p:cNvSpPr txBox="1"/>
          <p:nvPr/>
        </p:nvSpPr>
        <p:spPr>
          <a:xfrm>
            <a:off x="827584" y="6309320"/>
            <a:ext cx="2427140" cy="338554"/>
          </a:xfrm>
          <a:prstGeom prst="rect">
            <a:avLst/>
          </a:prstGeom>
          <a:noFill/>
        </p:spPr>
        <p:txBody>
          <a:bodyPr wrap="square" rtlCol="0">
            <a:spAutoFit/>
          </a:bodyPr>
          <a:lstStyle/>
          <a:p>
            <a:r>
              <a:rPr lang="cs-CZ" sz="1600" dirty="0" err="1"/>
              <a:t>Mladkov</a:t>
            </a:r>
            <a:r>
              <a:rPr lang="cs-CZ" sz="1600" dirty="0"/>
              <a:t> – České </a:t>
            </a:r>
            <a:r>
              <a:rPr lang="cs-CZ" sz="1600" dirty="0" err="1"/>
              <a:t>Petrovice</a:t>
            </a:r>
            <a:endParaRPr lang="cs-CZ" sz="1600" dirty="0"/>
          </a:p>
        </p:txBody>
      </p:sp>
      <p:sp>
        <p:nvSpPr>
          <p:cNvPr id="8" name="TextovéPole 7"/>
          <p:cNvSpPr txBox="1"/>
          <p:nvPr/>
        </p:nvSpPr>
        <p:spPr>
          <a:xfrm>
            <a:off x="5076056" y="6309320"/>
            <a:ext cx="2427140" cy="338554"/>
          </a:xfrm>
          <a:prstGeom prst="rect">
            <a:avLst/>
          </a:prstGeom>
          <a:noFill/>
        </p:spPr>
        <p:txBody>
          <a:bodyPr wrap="square" rtlCol="0">
            <a:spAutoFit/>
          </a:bodyPr>
          <a:lstStyle/>
          <a:p>
            <a:r>
              <a:rPr lang="cs-CZ" sz="1600" dirty="0"/>
              <a:t>Králíky – Horní Lipka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Současná právní úprava upravující zřizování stromořadí</a:t>
            </a:r>
          </a:p>
        </p:txBody>
      </p:sp>
      <p:sp>
        <p:nvSpPr>
          <p:cNvPr id="3" name="Zástupný symbol pro obsah 2"/>
          <p:cNvSpPr>
            <a:spLocks noGrp="1"/>
          </p:cNvSpPr>
          <p:nvPr>
            <p:ph sz="quarter" idx="1"/>
          </p:nvPr>
        </p:nvSpPr>
        <p:spPr/>
        <p:txBody>
          <a:bodyPr>
            <a:normAutofit/>
          </a:bodyPr>
          <a:lstStyle/>
          <a:p>
            <a:pPr>
              <a:buNone/>
            </a:pPr>
            <a:r>
              <a:rPr lang="cs-CZ" sz="2000" b="1" dirty="0"/>
              <a:t>Zákon 13/1997 Sb. o pozemních komunikacích</a:t>
            </a:r>
            <a:r>
              <a:rPr lang="cs-CZ" sz="2000" dirty="0"/>
              <a:t> </a:t>
            </a:r>
          </a:p>
          <a:p>
            <a:pPr>
              <a:buNone/>
            </a:pPr>
            <a:r>
              <a:rPr lang="cs-CZ" sz="1600" i="1" dirty="0"/>
              <a:t>§ 15  Silniční vegetace</a:t>
            </a:r>
            <a:endParaRPr lang="cs-CZ" sz="1600" dirty="0"/>
          </a:p>
          <a:p>
            <a:r>
              <a:rPr lang="cs-CZ" sz="1600" i="1" dirty="0"/>
              <a:t> (1) Silniční vegetace na silničních pomocných pozemcích a na jiných vhodných pozemcích tvořících součást dálnice, silnice nebo místní komunikace nesmí ohrožovat bezpečnost užití pozemní komunikace nebo neúměrně ztěžovat použití těchto pozemků k účelům údržby těchto komunikací nebo neúměrně ztěžovat obhospodařování sousedních pozemků.</a:t>
            </a:r>
            <a:endParaRPr lang="cs-CZ" sz="1600" dirty="0"/>
          </a:p>
          <a:p>
            <a:pPr>
              <a:buNone/>
            </a:pPr>
            <a:r>
              <a:rPr lang="cs-CZ" sz="1600" i="1" dirty="0"/>
              <a:t>§ 29  Pevné překážky</a:t>
            </a:r>
            <a:endParaRPr lang="cs-CZ" sz="1600" dirty="0"/>
          </a:p>
          <a:p>
            <a:r>
              <a:rPr lang="cs-CZ" sz="1600" i="1" dirty="0"/>
              <a:t>(1) Na vozovkách, dopravních ostrůvcích a krajnicích dálnice, silnice a místní komunikace mohou být umístěny pouze dopravní značky a zařízení 2) kromě zábradlí, zrcadel a hlásek; ostatní předměty tvoří pevnou překážku.</a:t>
            </a:r>
          </a:p>
          <a:p>
            <a:r>
              <a:rPr lang="cs-CZ" sz="1600" i="1" dirty="0"/>
              <a:t>(5) Tvoří-li pevnou překážku strom, postupuje se podle ustanovení § 15.</a:t>
            </a:r>
            <a:endParaRPr lang="cs-CZ" sz="1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Problémy stromořadí v krajnici</a:t>
            </a:r>
          </a:p>
        </p:txBody>
      </p:sp>
      <p:pic>
        <p:nvPicPr>
          <p:cNvPr id="5" name="Zástupný symbol pro obsah 4" descr="Kralicko 2016_11_04 34.JPG"/>
          <p:cNvPicPr>
            <a:picLocks noGrp="1" noChangeAspect="1"/>
          </p:cNvPicPr>
          <p:nvPr>
            <p:ph sz="quarter" idx="1"/>
          </p:nvPr>
        </p:nvPicPr>
        <p:blipFill>
          <a:blip r:embed="rId2" cstate="print"/>
          <a:srcRect l="27875" r="17690"/>
          <a:stretch>
            <a:fillRect/>
          </a:stretch>
        </p:blipFill>
        <p:spPr>
          <a:xfrm>
            <a:off x="971600" y="1628800"/>
            <a:ext cx="3103313" cy="4275676"/>
          </a:xfrm>
        </p:spPr>
      </p:pic>
      <p:pic>
        <p:nvPicPr>
          <p:cNvPr id="6" name="Zástupný symbol pro obsah 5" descr="Kralicko 2016_11_04 37.JPG"/>
          <p:cNvPicPr>
            <a:picLocks noGrp="1" noChangeAspect="1"/>
          </p:cNvPicPr>
          <p:nvPr>
            <p:ph sz="quarter" idx="2"/>
          </p:nvPr>
        </p:nvPicPr>
        <p:blipFill>
          <a:blip r:embed="rId3" cstate="print"/>
          <a:stretch>
            <a:fillRect/>
          </a:stretch>
        </p:blipFill>
        <p:spPr>
          <a:xfrm>
            <a:off x="5051836" y="1628800"/>
            <a:ext cx="3186354" cy="4248472"/>
          </a:xfrm>
        </p:spPr>
      </p:pic>
      <p:sp>
        <p:nvSpPr>
          <p:cNvPr id="7" name="TextovéPole 6"/>
          <p:cNvSpPr txBox="1"/>
          <p:nvPr/>
        </p:nvSpPr>
        <p:spPr>
          <a:xfrm>
            <a:off x="971600" y="5949280"/>
            <a:ext cx="3168352" cy="830997"/>
          </a:xfrm>
          <a:prstGeom prst="rect">
            <a:avLst/>
          </a:prstGeom>
          <a:noFill/>
        </p:spPr>
        <p:txBody>
          <a:bodyPr wrap="square" rtlCol="0">
            <a:spAutoFit/>
          </a:bodyPr>
          <a:lstStyle/>
          <a:p>
            <a:r>
              <a:rPr lang="cs-CZ" sz="1600" dirty="0"/>
              <a:t>opakované poškození báze kmene při provozu na silnici (Kunvald – hranice kraje)</a:t>
            </a:r>
          </a:p>
        </p:txBody>
      </p:sp>
      <p:sp>
        <p:nvSpPr>
          <p:cNvPr id="8" name="TextovéPole 7"/>
          <p:cNvSpPr txBox="1"/>
          <p:nvPr/>
        </p:nvSpPr>
        <p:spPr>
          <a:xfrm>
            <a:off x="5076056" y="5949280"/>
            <a:ext cx="3528392" cy="830997"/>
          </a:xfrm>
          <a:prstGeom prst="rect">
            <a:avLst/>
          </a:prstGeom>
          <a:noFill/>
        </p:spPr>
        <p:txBody>
          <a:bodyPr wrap="square" rtlCol="0">
            <a:spAutoFit/>
          </a:bodyPr>
          <a:lstStyle/>
          <a:p>
            <a:r>
              <a:rPr lang="cs-CZ" sz="1600" dirty="0"/>
              <a:t>narušování a zvedání vozovky kořeny stromů (Kunvald – hranice kraje) – narušení příčné a podélné nivelity silnice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Problémy stromořadí v krajnici</a:t>
            </a:r>
          </a:p>
        </p:txBody>
      </p:sp>
      <p:pic>
        <p:nvPicPr>
          <p:cNvPr id="5" name="Zástupný symbol pro obsah 4" descr="Kralicko 2016_11_04 34.JPG"/>
          <p:cNvPicPr>
            <a:picLocks noGrp="1" noChangeAspect="1"/>
          </p:cNvPicPr>
          <p:nvPr>
            <p:ph sz="quarter" idx="1"/>
          </p:nvPr>
        </p:nvPicPr>
        <p:blipFill>
          <a:blip r:embed="rId2" cstate="print">
            <a:lum bright="10000"/>
          </a:blip>
          <a:stretch>
            <a:fillRect/>
          </a:stretch>
        </p:blipFill>
        <p:spPr>
          <a:xfrm>
            <a:off x="755576" y="1675205"/>
            <a:ext cx="3168352" cy="4224468"/>
          </a:xfrm>
        </p:spPr>
      </p:pic>
      <p:pic>
        <p:nvPicPr>
          <p:cNvPr id="6" name="Zástupný symbol pro obsah 5" descr="Kralicko 2016_11_04 37.JPG"/>
          <p:cNvPicPr>
            <a:picLocks noGrp="1" noChangeAspect="1"/>
          </p:cNvPicPr>
          <p:nvPr>
            <p:ph sz="quarter" idx="2"/>
          </p:nvPr>
        </p:nvPicPr>
        <p:blipFill>
          <a:blip r:embed="rId3" cstate="print"/>
          <a:stretch>
            <a:fillRect/>
          </a:stretch>
        </p:blipFill>
        <p:spPr>
          <a:xfrm>
            <a:off x="4355976" y="1700808"/>
            <a:ext cx="4133487" cy="3100115"/>
          </a:xfrm>
        </p:spPr>
      </p:pic>
      <p:sp>
        <p:nvSpPr>
          <p:cNvPr id="7" name="TextovéPole 6"/>
          <p:cNvSpPr txBox="1"/>
          <p:nvPr/>
        </p:nvSpPr>
        <p:spPr>
          <a:xfrm>
            <a:off x="755576" y="6021288"/>
            <a:ext cx="3168352" cy="584775"/>
          </a:xfrm>
          <a:prstGeom prst="rect">
            <a:avLst/>
          </a:prstGeom>
          <a:noFill/>
        </p:spPr>
        <p:txBody>
          <a:bodyPr wrap="square" rtlCol="0">
            <a:spAutoFit/>
          </a:bodyPr>
          <a:lstStyle/>
          <a:p>
            <a:r>
              <a:rPr lang="cs-CZ" sz="1600" dirty="0"/>
              <a:t>úzká silnice bez možnosti rozšíření (Horní </a:t>
            </a:r>
            <a:r>
              <a:rPr lang="cs-CZ" sz="1600" dirty="0" err="1"/>
              <a:t>Hedeč</a:t>
            </a:r>
            <a:r>
              <a:rPr lang="cs-CZ" sz="1600" dirty="0"/>
              <a:t>)</a:t>
            </a:r>
          </a:p>
        </p:txBody>
      </p:sp>
      <p:sp>
        <p:nvSpPr>
          <p:cNvPr id="8" name="TextovéPole 7"/>
          <p:cNvSpPr txBox="1"/>
          <p:nvPr/>
        </p:nvSpPr>
        <p:spPr>
          <a:xfrm>
            <a:off x="4355976" y="4941168"/>
            <a:ext cx="4176464" cy="1323439"/>
          </a:xfrm>
          <a:prstGeom prst="rect">
            <a:avLst/>
          </a:prstGeom>
          <a:noFill/>
        </p:spPr>
        <p:txBody>
          <a:bodyPr wrap="square" rtlCol="0">
            <a:spAutoFit/>
          </a:bodyPr>
          <a:lstStyle/>
          <a:p>
            <a:r>
              <a:rPr lang="cs-CZ" sz="1600" dirty="0"/>
              <a:t>nebezpečný pád mohutného stromu včetně destrukce vozovky vývratem – kořenový systém stromu narušený při modernizaci silnice (Pastviny – Mladkov) – </a:t>
            </a:r>
            <a:r>
              <a:rPr lang="cs-CZ" sz="1600" b="1" dirty="0"/>
              <a:t>strom v rámci přípravy stavby „zachráněn“ ekoteroristy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Příklady řešení nových výsadeb</a:t>
            </a:r>
          </a:p>
        </p:txBody>
      </p:sp>
      <p:pic>
        <p:nvPicPr>
          <p:cNvPr id="5" name="Zástupný symbol pro obsah 4" descr="Kralicko 27.1.17 22.JPG"/>
          <p:cNvPicPr>
            <a:picLocks noGrp="1" noChangeAspect="1"/>
          </p:cNvPicPr>
          <p:nvPr>
            <p:ph sz="quarter" idx="1"/>
          </p:nvPr>
        </p:nvPicPr>
        <p:blipFill>
          <a:blip r:embed="rId2" cstate="print"/>
          <a:stretch>
            <a:fillRect/>
          </a:stretch>
        </p:blipFill>
        <p:spPr>
          <a:xfrm>
            <a:off x="838200" y="1589088"/>
            <a:ext cx="3429000" cy="4572000"/>
          </a:xfrm>
        </p:spPr>
      </p:pic>
      <p:pic>
        <p:nvPicPr>
          <p:cNvPr id="6" name="Zástupný symbol pro obsah 5" descr="Č. Petrovice - Z. brána 21.7.17  0102.JPG"/>
          <p:cNvPicPr>
            <a:picLocks noGrp="1" noChangeAspect="1"/>
          </p:cNvPicPr>
          <p:nvPr>
            <p:ph sz="quarter" idx="2"/>
          </p:nvPr>
        </p:nvPicPr>
        <p:blipFill>
          <a:blip r:embed="rId3" cstate="print"/>
          <a:stretch>
            <a:fillRect/>
          </a:stretch>
        </p:blipFill>
        <p:spPr>
          <a:xfrm>
            <a:off x="5073650" y="1589088"/>
            <a:ext cx="3429000" cy="4572000"/>
          </a:xfrm>
        </p:spPr>
      </p:pic>
      <p:sp>
        <p:nvSpPr>
          <p:cNvPr id="7" name="TextovéPole 6"/>
          <p:cNvSpPr txBox="1"/>
          <p:nvPr/>
        </p:nvSpPr>
        <p:spPr>
          <a:xfrm>
            <a:off x="3059832" y="6309320"/>
            <a:ext cx="3103607" cy="338554"/>
          </a:xfrm>
          <a:prstGeom prst="rect">
            <a:avLst/>
          </a:prstGeom>
          <a:noFill/>
        </p:spPr>
        <p:txBody>
          <a:bodyPr wrap="square" rtlCol="0">
            <a:spAutoFit/>
          </a:bodyPr>
          <a:lstStyle/>
          <a:p>
            <a:r>
              <a:rPr lang="cs-CZ" sz="1600" dirty="0"/>
              <a:t>České </a:t>
            </a:r>
            <a:r>
              <a:rPr lang="cs-CZ" sz="1600" dirty="0" err="1"/>
              <a:t>Petrovice</a:t>
            </a:r>
            <a:r>
              <a:rPr lang="cs-CZ" sz="1600" dirty="0"/>
              <a:t> – Zemská brána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Příklady řešení nových výsadeb</a:t>
            </a:r>
          </a:p>
        </p:txBody>
      </p:sp>
      <p:pic>
        <p:nvPicPr>
          <p:cNvPr id="5" name="Zástupný symbol pro obsah 4" descr="Kralicko 27.1.17 22.JPG"/>
          <p:cNvPicPr>
            <a:picLocks noGrp="1" noChangeAspect="1"/>
          </p:cNvPicPr>
          <p:nvPr>
            <p:ph sz="quarter" idx="1"/>
          </p:nvPr>
        </p:nvPicPr>
        <p:blipFill>
          <a:blip r:embed="rId2" cstate="print"/>
          <a:stretch>
            <a:fillRect/>
          </a:stretch>
        </p:blipFill>
        <p:spPr>
          <a:xfrm>
            <a:off x="838200" y="2348880"/>
            <a:ext cx="3749444" cy="2812083"/>
          </a:xfrm>
        </p:spPr>
      </p:pic>
      <p:pic>
        <p:nvPicPr>
          <p:cNvPr id="6" name="Zástupný symbol pro obsah 5" descr="Č. Petrovice - Z. brána 21.7.17  0102.JPG"/>
          <p:cNvPicPr>
            <a:picLocks noGrp="1" noChangeAspect="1"/>
          </p:cNvPicPr>
          <p:nvPr>
            <p:ph sz="quarter" idx="2"/>
          </p:nvPr>
        </p:nvPicPr>
        <p:blipFill>
          <a:blip r:embed="rId3" cstate="print"/>
          <a:stretch>
            <a:fillRect/>
          </a:stretch>
        </p:blipFill>
        <p:spPr>
          <a:xfrm>
            <a:off x="4753206" y="2348880"/>
            <a:ext cx="3749444" cy="2812083"/>
          </a:xfrm>
        </p:spPr>
      </p:pic>
      <p:sp>
        <p:nvSpPr>
          <p:cNvPr id="7" name="TextovéPole 6"/>
          <p:cNvSpPr txBox="1"/>
          <p:nvPr/>
        </p:nvSpPr>
        <p:spPr>
          <a:xfrm>
            <a:off x="827584" y="5661248"/>
            <a:ext cx="3299814" cy="338554"/>
          </a:xfrm>
          <a:prstGeom prst="rect">
            <a:avLst/>
          </a:prstGeom>
          <a:noFill/>
        </p:spPr>
        <p:txBody>
          <a:bodyPr wrap="none" rtlCol="0">
            <a:spAutoFit/>
          </a:bodyPr>
          <a:lstStyle/>
          <a:p>
            <a:r>
              <a:rPr lang="cs-CZ" sz="1600" dirty="0"/>
              <a:t>Klášterec nad Orlicí – České Petrovice</a:t>
            </a:r>
          </a:p>
        </p:txBody>
      </p:sp>
      <p:sp>
        <p:nvSpPr>
          <p:cNvPr id="8" name="TextovéPole 7"/>
          <p:cNvSpPr txBox="1"/>
          <p:nvPr/>
        </p:nvSpPr>
        <p:spPr>
          <a:xfrm>
            <a:off x="4788024" y="5661248"/>
            <a:ext cx="2475358" cy="338554"/>
          </a:xfrm>
          <a:prstGeom prst="rect">
            <a:avLst/>
          </a:prstGeom>
          <a:noFill/>
        </p:spPr>
        <p:txBody>
          <a:bodyPr wrap="square" rtlCol="0">
            <a:spAutoFit/>
          </a:bodyPr>
          <a:lstStyle/>
          <a:p>
            <a:r>
              <a:rPr lang="cs-CZ" sz="1600" dirty="0"/>
              <a:t>České </a:t>
            </a:r>
            <a:r>
              <a:rPr lang="cs-CZ" sz="1600" dirty="0" err="1"/>
              <a:t>Petrovice</a:t>
            </a:r>
            <a:r>
              <a:rPr lang="cs-CZ" sz="1600" dirty="0"/>
              <a:t> - </a:t>
            </a:r>
            <a:r>
              <a:rPr lang="cs-CZ" sz="1600" dirty="0" err="1"/>
              <a:t>Mladkov</a:t>
            </a:r>
            <a:endParaRPr lang="cs-CZ" sz="16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2400" dirty="0"/>
              <a:t>Příklady řešení nových výsadeb</a:t>
            </a:r>
          </a:p>
        </p:txBody>
      </p:sp>
      <p:pic>
        <p:nvPicPr>
          <p:cNvPr id="5" name="Zástupný symbol pro obsah 4" descr="Kralicko 27.1.17 22.JPG"/>
          <p:cNvPicPr>
            <a:picLocks noGrp="1" noChangeAspect="1"/>
          </p:cNvPicPr>
          <p:nvPr>
            <p:ph sz="quarter" idx="1"/>
          </p:nvPr>
        </p:nvPicPr>
        <p:blipFill>
          <a:blip r:embed="rId2" cstate="print"/>
          <a:stretch>
            <a:fillRect/>
          </a:stretch>
        </p:blipFill>
        <p:spPr>
          <a:xfrm>
            <a:off x="838200" y="2348880"/>
            <a:ext cx="3749444" cy="2812083"/>
          </a:xfrm>
        </p:spPr>
      </p:pic>
      <p:pic>
        <p:nvPicPr>
          <p:cNvPr id="6" name="Zástupný symbol pro obsah 5" descr="Č. Petrovice - Z. brána 21.7.17  0102.JPG"/>
          <p:cNvPicPr>
            <a:picLocks noGrp="1" noChangeAspect="1"/>
          </p:cNvPicPr>
          <p:nvPr>
            <p:ph sz="quarter" idx="2"/>
          </p:nvPr>
        </p:nvPicPr>
        <p:blipFill>
          <a:blip r:embed="rId3" cstate="print"/>
          <a:stretch>
            <a:fillRect/>
          </a:stretch>
        </p:blipFill>
        <p:spPr>
          <a:xfrm>
            <a:off x="4753206" y="2348880"/>
            <a:ext cx="3749444" cy="2812083"/>
          </a:xfrm>
        </p:spPr>
      </p:pic>
      <p:sp>
        <p:nvSpPr>
          <p:cNvPr id="7" name="TextovéPole 6"/>
          <p:cNvSpPr txBox="1"/>
          <p:nvPr/>
        </p:nvSpPr>
        <p:spPr>
          <a:xfrm>
            <a:off x="827584" y="5661248"/>
            <a:ext cx="1657249" cy="338554"/>
          </a:xfrm>
          <a:prstGeom prst="rect">
            <a:avLst/>
          </a:prstGeom>
          <a:noFill/>
        </p:spPr>
        <p:txBody>
          <a:bodyPr wrap="none" rtlCol="0">
            <a:spAutoFit/>
          </a:bodyPr>
          <a:lstStyle/>
          <a:p>
            <a:r>
              <a:rPr lang="cs-CZ" sz="1600" dirty="0" err="1"/>
              <a:t>Mladkov</a:t>
            </a:r>
            <a:r>
              <a:rPr lang="cs-CZ" sz="1600" dirty="0"/>
              <a:t> - </a:t>
            </a:r>
            <a:r>
              <a:rPr lang="cs-CZ" sz="1600" dirty="0" err="1"/>
              <a:t>Lichkov</a:t>
            </a:r>
            <a:endParaRPr lang="cs-CZ" sz="1600" dirty="0"/>
          </a:p>
        </p:txBody>
      </p:sp>
      <p:sp>
        <p:nvSpPr>
          <p:cNvPr id="8" name="TextovéPole 7"/>
          <p:cNvSpPr txBox="1"/>
          <p:nvPr/>
        </p:nvSpPr>
        <p:spPr>
          <a:xfrm>
            <a:off x="4788024" y="5661248"/>
            <a:ext cx="3672408" cy="338554"/>
          </a:xfrm>
          <a:prstGeom prst="rect">
            <a:avLst/>
          </a:prstGeom>
          <a:noFill/>
        </p:spPr>
        <p:txBody>
          <a:bodyPr wrap="square" rtlCol="0">
            <a:spAutoFit/>
          </a:bodyPr>
          <a:lstStyle/>
          <a:p>
            <a:r>
              <a:rPr lang="cs-CZ" sz="1600" dirty="0" err="1"/>
              <a:t>Heřmanice</a:t>
            </a:r>
            <a:r>
              <a:rPr lang="cs-CZ" sz="1600" dirty="0"/>
              <a:t> – Prostřední Lipka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 xmlns:a16="http://schemas.microsoft.com/office/drawing/2014/main" id="{7C34EA61-A1DD-4B66-A271-527BB799C7F9}"/>
              </a:ext>
            </a:extLst>
          </p:cNvPr>
          <p:cNvSpPr>
            <a:spLocks noGrp="1"/>
          </p:cNvSpPr>
          <p:nvPr>
            <p:ph type="title"/>
          </p:nvPr>
        </p:nvSpPr>
        <p:spPr/>
        <p:txBody>
          <a:bodyPr/>
          <a:lstStyle/>
          <a:p>
            <a:endParaRPr lang="cs-CZ"/>
          </a:p>
        </p:txBody>
      </p:sp>
      <p:sp>
        <p:nvSpPr>
          <p:cNvPr id="3" name="Zástupný obsah 2">
            <a:extLst>
              <a:ext uri="{FF2B5EF4-FFF2-40B4-BE49-F238E27FC236}">
                <a16:creationId xmlns="" xmlns:a16="http://schemas.microsoft.com/office/drawing/2014/main" id="{67766F31-5C31-43A0-86FB-E987161B302E}"/>
              </a:ext>
            </a:extLst>
          </p:cNvPr>
          <p:cNvSpPr>
            <a:spLocks noGrp="1"/>
          </p:cNvSpPr>
          <p:nvPr>
            <p:ph sz="quarter" idx="1"/>
          </p:nvPr>
        </p:nvSpPr>
        <p:spPr/>
        <p:txBody>
          <a:bodyPr/>
          <a:lstStyle/>
          <a:p>
            <a:pPr marL="0" indent="0" algn="ctr">
              <a:buNone/>
            </a:pPr>
            <a:endParaRPr lang="cs-CZ" dirty="0"/>
          </a:p>
          <a:p>
            <a:pPr marL="0" indent="0" algn="ctr">
              <a:buNone/>
            </a:pPr>
            <a:endParaRPr lang="cs-CZ" dirty="0"/>
          </a:p>
          <a:p>
            <a:pPr marL="0" indent="0" algn="ctr">
              <a:buNone/>
            </a:pPr>
            <a:r>
              <a:rPr lang="cs-CZ" sz="4000" dirty="0"/>
              <a:t>Děkuji vám za pozornost</a:t>
            </a:r>
          </a:p>
        </p:txBody>
      </p:sp>
    </p:spTree>
    <p:extLst>
      <p:ext uri="{BB962C8B-B14F-4D97-AF65-F5344CB8AC3E}">
        <p14:creationId xmlns:p14="http://schemas.microsoft.com/office/powerpoint/2010/main" val="3934008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délník 3"/>
          <p:cNvSpPr/>
          <p:nvPr/>
        </p:nvSpPr>
        <p:spPr>
          <a:xfrm>
            <a:off x="467544" y="692696"/>
            <a:ext cx="6120680" cy="646331"/>
          </a:xfrm>
          <a:prstGeom prst="rect">
            <a:avLst/>
          </a:prstGeom>
        </p:spPr>
        <p:txBody>
          <a:bodyPr wrap="square">
            <a:spAutoFit/>
          </a:bodyPr>
          <a:lstStyle/>
          <a:p>
            <a:r>
              <a:rPr lang="cs-CZ" b="1" dirty="0"/>
              <a:t>ČSN 73 6101 Projektování silnic a dálnic.</a:t>
            </a:r>
            <a:r>
              <a:rPr lang="cs-CZ" dirty="0"/>
              <a:t> </a:t>
            </a:r>
          </a:p>
          <a:p>
            <a:endParaRPr lang="cs-CZ" dirty="0"/>
          </a:p>
        </p:txBody>
      </p:sp>
      <p:pic>
        <p:nvPicPr>
          <p:cNvPr id="5" name="Obrázek 63"/>
          <p:cNvPicPr>
            <a:picLocks noGrp="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11560" y="1628800"/>
            <a:ext cx="4104456" cy="32403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395536" y="548680"/>
            <a:ext cx="8291264" cy="5577483"/>
          </a:xfrm>
        </p:spPr>
        <p:txBody>
          <a:bodyPr>
            <a:normAutofit/>
          </a:bodyPr>
          <a:lstStyle/>
          <a:p>
            <a:pPr>
              <a:buNone/>
            </a:pPr>
            <a:r>
              <a:rPr lang="cs-CZ" sz="1800" b="1" dirty="0"/>
              <a:t>Zákon 89/2012 Sb. ze dne 3. února 2012 v platném znění (Občanský zákoník)</a:t>
            </a:r>
            <a:r>
              <a:rPr lang="cs-CZ" sz="1800" dirty="0"/>
              <a:t> </a:t>
            </a:r>
          </a:p>
          <a:p>
            <a:pPr>
              <a:buNone/>
            </a:pPr>
            <a:endParaRPr lang="cs-CZ" sz="1600" dirty="0"/>
          </a:p>
          <a:p>
            <a:pPr>
              <a:buNone/>
            </a:pPr>
            <a:r>
              <a:rPr lang="cs-CZ" sz="1600" dirty="0"/>
              <a:t>Omezuje výsadbu stromů při hranici pozemků</a:t>
            </a:r>
          </a:p>
          <a:p>
            <a:pPr>
              <a:buNone/>
            </a:pPr>
            <a:endParaRPr lang="cs-CZ" sz="1600" dirty="0"/>
          </a:p>
          <a:p>
            <a:pPr>
              <a:buNone/>
            </a:pPr>
            <a:r>
              <a:rPr lang="cs-CZ" sz="1600" i="1" dirty="0"/>
              <a:t>§ 1017</a:t>
            </a:r>
            <a:endParaRPr lang="cs-CZ" sz="1600" dirty="0"/>
          </a:p>
          <a:p>
            <a:r>
              <a:rPr lang="cs-CZ" sz="1600" i="1" dirty="0"/>
              <a:t>Má-li pro to vlastník pozemku rozumný důvod, může požadovat, aby se soused zdržel sázení stromů v těsné blízkosti společné hranice pozemků, a vysadil-li je nebo nechal-li je vzrůst, aby je odstranil. Nestanoví-li jiný právní předpis nebo neplyne-li z místních zvyklostí něco jiného, platí pro stromy dorůstající obvykle výšky přesahující 3 m jako přípustná vzdálenost od společné hranice pozemků 3 m a pro ostatní stromy 1,5 m.</a:t>
            </a:r>
            <a:endParaRPr lang="cs-CZ" sz="1600" dirty="0"/>
          </a:p>
          <a:p>
            <a:pPr>
              <a:buNone/>
            </a:pPr>
            <a:endParaRPr lang="cs-CZ" sz="1800" dirty="0"/>
          </a:p>
          <a:p>
            <a:endParaRPr lang="cs-CZ"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395536" y="548680"/>
            <a:ext cx="8291264" cy="5577483"/>
          </a:xfrm>
        </p:spPr>
        <p:txBody>
          <a:bodyPr>
            <a:normAutofit/>
          </a:bodyPr>
          <a:lstStyle/>
          <a:p>
            <a:pPr>
              <a:buNone/>
            </a:pPr>
            <a:r>
              <a:rPr lang="cs-CZ" sz="1800" b="1" dirty="0"/>
              <a:t>Zákon 114/92 Sb. ze dne 19. února 1992 v platném znění (zákon o ochraně přírody)</a:t>
            </a:r>
            <a:endParaRPr lang="cs-CZ" sz="1800" dirty="0"/>
          </a:p>
          <a:p>
            <a:pPr>
              <a:buNone/>
            </a:pPr>
            <a:endParaRPr lang="cs-CZ" sz="1600" dirty="0"/>
          </a:p>
          <a:p>
            <a:pPr>
              <a:buNone/>
            </a:pPr>
            <a:r>
              <a:rPr lang="cs-CZ" sz="1600" dirty="0"/>
              <a:t>§ 7</a:t>
            </a:r>
          </a:p>
          <a:p>
            <a:pPr>
              <a:buNone/>
            </a:pPr>
            <a:endParaRPr lang="cs-CZ" sz="1600" dirty="0"/>
          </a:p>
          <a:p>
            <a:pPr>
              <a:buNone/>
            </a:pPr>
            <a:r>
              <a:rPr lang="cs-CZ" sz="1600" dirty="0"/>
              <a:t>Ochrana dřevin</a:t>
            </a:r>
          </a:p>
          <a:p>
            <a:pPr>
              <a:buNone/>
            </a:pPr>
            <a:endParaRPr lang="cs-CZ" sz="1600" dirty="0"/>
          </a:p>
          <a:p>
            <a:pPr>
              <a:buNone/>
            </a:pPr>
            <a:r>
              <a:rPr lang="cs-CZ" sz="1600" dirty="0"/>
              <a:t> (1) Dřeviny jsou chráněny podle tohoto ustanovení před poškozováním a ničením, </a:t>
            </a:r>
            <a:r>
              <a:rPr lang="cs-CZ" sz="1600" b="1" dirty="0"/>
              <a:t>pokud se na ně nevztahuje ochrana přísnější </a:t>
            </a:r>
            <a:r>
              <a:rPr lang="cs-CZ" sz="1600" dirty="0"/>
              <a:t>(§ 46 a 48) nebo ochrana podle zvláštních předpisů.5)</a:t>
            </a:r>
          </a:p>
          <a:p>
            <a:pPr>
              <a:buNone/>
            </a:pPr>
            <a:endParaRPr lang="cs-CZ" sz="1600" dirty="0"/>
          </a:p>
          <a:p>
            <a:pPr>
              <a:buNone/>
            </a:pPr>
            <a:r>
              <a:rPr lang="cs-CZ" sz="1600" dirty="0"/>
              <a:t> (2) Péče o dřeviny, zejména jejich </a:t>
            </a:r>
            <a:r>
              <a:rPr lang="cs-CZ" sz="1600" b="1" dirty="0"/>
              <a:t>ošetřování a udržování je povinností vlastníků.</a:t>
            </a:r>
            <a:r>
              <a:rPr lang="cs-CZ" sz="1600" dirty="0"/>
              <a:t> Při výskytu nákazy dřevin epidemickými či jinými jejich vážnými chorobami, může orgán ochrany přírody uložit vlastníkům provedení nezbytných zásahů, včetně pokácení dřevin.</a:t>
            </a:r>
          </a:p>
          <a:p>
            <a:endParaRPr lang="cs-CZ" sz="1400" dirty="0"/>
          </a:p>
        </p:txBody>
      </p:sp>
    </p:spTree>
    <p:extLst>
      <p:ext uri="{BB962C8B-B14F-4D97-AF65-F5344CB8AC3E}">
        <p14:creationId xmlns:p14="http://schemas.microsoft.com/office/powerpoint/2010/main" val="3676928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395536" y="188640"/>
            <a:ext cx="8291264" cy="6669360"/>
          </a:xfrm>
        </p:spPr>
        <p:txBody>
          <a:bodyPr>
            <a:normAutofit fontScale="47500" lnSpcReduction="20000"/>
          </a:bodyPr>
          <a:lstStyle/>
          <a:p>
            <a:pPr>
              <a:buNone/>
            </a:pPr>
            <a:r>
              <a:rPr lang="cs-CZ" b="1" dirty="0"/>
              <a:t>Zákon 114/92 Sb. ze dne 19. února 1992 v platném znění (zákon o ochraně přírody)</a:t>
            </a:r>
            <a:endParaRPr lang="cs-CZ" dirty="0"/>
          </a:p>
          <a:p>
            <a:pPr>
              <a:buNone/>
            </a:pPr>
            <a:endParaRPr lang="cs-CZ" sz="1600" dirty="0"/>
          </a:p>
          <a:p>
            <a:pPr>
              <a:buNone/>
            </a:pPr>
            <a:r>
              <a:rPr lang="cs-CZ" dirty="0"/>
              <a:t>§ 8 </a:t>
            </a:r>
          </a:p>
          <a:p>
            <a:pPr>
              <a:buNone/>
            </a:pPr>
            <a:r>
              <a:rPr lang="cs-CZ" dirty="0"/>
              <a:t>Povolení ke kácení dřevin</a:t>
            </a:r>
          </a:p>
          <a:p>
            <a:pPr>
              <a:buNone/>
            </a:pPr>
            <a:endParaRPr lang="cs-CZ" sz="2100" dirty="0"/>
          </a:p>
          <a:p>
            <a:pPr>
              <a:buNone/>
            </a:pPr>
            <a:r>
              <a:rPr lang="cs-CZ" dirty="0"/>
              <a:t> (1) Ke kácení dřevin je nezbytné povolení orgánu ochrany přírody, není-li dále stanoveno jinak. Povolení lze vydat ze závažných důvodů po vyhodnocení funkčního a estetického významu dřevin. Povolení ke kácení dřevin na silničních pozemcích může orgán ochrany přírody </a:t>
            </a:r>
            <a:r>
              <a:rPr lang="cs-CZ" b="1" dirty="0"/>
              <a:t>vydat jen po dohodě se silničním správním úřadem </a:t>
            </a:r>
            <a:r>
              <a:rPr lang="cs-CZ" dirty="0"/>
              <a:t>6).</a:t>
            </a:r>
          </a:p>
          <a:p>
            <a:pPr>
              <a:buNone/>
            </a:pPr>
            <a:endParaRPr lang="cs-CZ" sz="2100" dirty="0"/>
          </a:p>
          <a:p>
            <a:pPr>
              <a:buNone/>
            </a:pPr>
            <a:r>
              <a:rPr lang="cs-CZ" dirty="0"/>
              <a:t> (2) Povolení není třeba ke kácení dřevin z důvodů pěstebních, to je za účelem obnovy porostů nebo při provádění výchovné probírky porostů, při údržbě břehových porostů prováděné při správě vodních toků, k odstraňování dřevin v ochranném pásmu zařízení elektrizační a plynárenské soustavy prováděném při provozování těchto soustav 6b), k odstraňování dřevin v ochranném pásmu zařízení pro rozvod tepelné energie prováděném při provozování těchto zařízení, k odstraňování dřevin za účelem zajištění provozuschopnosti železniční dráhy nebo zajištění plynulé a bezpečné drážní dopravy na této dráze a z důvodů zdravotních, není-li v tomto zákoně stanoveno jinak. Kácení z těchto důvodů musí být oznámeno písemně nejméně 15 dnů předem orgánu ochrany přírody, který je může pozastavit, omezit nebo zakázat, pokud odporuje požadavkům na ochranu dřevin; v případě odstraňování dřevin za účelem zajištění provozuschopnosti železniční dráhy nebo zajištění plynulé a bezpečné drážní dopravy na této dráze tak může učinit jen na základě závazného stanoviska drážního správního úřadu.</a:t>
            </a:r>
          </a:p>
          <a:p>
            <a:pPr>
              <a:buNone/>
            </a:pPr>
            <a:endParaRPr lang="cs-CZ" sz="2100" dirty="0"/>
          </a:p>
          <a:p>
            <a:pPr>
              <a:buNone/>
            </a:pPr>
            <a:r>
              <a:rPr lang="cs-CZ" dirty="0"/>
              <a:t> (3) Povolení není třeba ke kácení dřevin se stanovenou velikostí, popřípadě jinou charakteristikou. Tuto velikost, popřípadě jinou charakteristiku stanoví Ministerstvo životního prostředí obecně závazným právním předpisem.</a:t>
            </a:r>
          </a:p>
          <a:p>
            <a:pPr>
              <a:buNone/>
            </a:pPr>
            <a:endParaRPr lang="cs-CZ" sz="2100" dirty="0"/>
          </a:p>
          <a:p>
            <a:pPr>
              <a:buNone/>
            </a:pPr>
            <a:r>
              <a:rPr lang="cs-CZ" dirty="0"/>
              <a:t> (4) Povolení není třeba ke kácení dřevin, </a:t>
            </a:r>
            <a:r>
              <a:rPr lang="cs-CZ" b="1" dirty="0"/>
              <a:t>je-li</a:t>
            </a:r>
            <a:r>
              <a:rPr lang="cs-CZ" dirty="0"/>
              <a:t> jejich </a:t>
            </a:r>
            <a:r>
              <a:rPr lang="cs-CZ" b="1" dirty="0"/>
              <a:t>stavem zřejmě a bezprostředně ohrožen život či zdraví nebo hrozí-li škoda značného rozsahu. </a:t>
            </a:r>
            <a:r>
              <a:rPr lang="cs-CZ" dirty="0"/>
              <a:t>Ten, kdo za těchto podmínek provede kácení, oznámí je orgánu ochrany přírody do 15 dnů od provedení kácení.</a:t>
            </a:r>
          </a:p>
          <a:p>
            <a:pPr>
              <a:buNone/>
            </a:pPr>
            <a:endParaRPr lang="cs-CZ" dirty="0"/>
          </a:p>
          <a:p>
            <a:endParaRPr lang="cs-CZ" dirty="0"/>
          </a:p>
        </p:txBody>
      </p:sp>
    </p:spTree>
    <p:extLst>
      <p:ext uri="{BB962C8B-B14F-4D97-AF65-F5344CB8AC3E}">
        <p14:creationId xmlns:p14="http://schemas.microsoft.com/office/powerpoint/2010/main" val="1822917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467544" y="157357"/>
            <a:ext cx="8291264" cy="6669360"/>
          </a:xfrm>
        </p:spPr>
        <p:txBody>
          <a:bodyPr>
            <a:normAutofit/>
          </a:bodyPr>
          <a:lstStyle/>
          <a:p>
            <a:pPr>
              <a:buNone/>
            </a:pPr>
            <a:r>
              <a:rPr lang="cs-CZ" b="1" dirty="0"/>
              <a:t>Zákon 114/92 Sb. ze dne 19. února 1992 v platném znění (zákon o ochraně přírody)</a:t>
            </a:r>
            <a:endParaRPr lang="cs-CZ" dirty="0"/>
          </a:p>
          <a:p>
            <a:pPr>
              <a:buNone/>
            </a:pPr>
            <a:endParaRPr lang="cs-CZ" sz="1600" dirty="0"/>
          </a:p>
          <a:p>
            <a:pPr>
              <a:buNone/>
            </a:pPr>
            <a:endParaRPr lang="cs-CZ" sz="1800" dirty="0"/>
          </a:p>
          <a:p>
            <a:pPr>
              <a:buNone/>
            </a:pPr>
            <a:r>
              <a:rPr lang="cs-CZ" sz="1600" dirty="0"/>
              <a:t>(6) Ke kácení dřevin pro účely stavebního záměru povolovaného v územním řízení, v územním řízení s posouzením vlivů na životní prostředí, ve společném územním a stavebním řízení nebo společném územním a stavebním řízení s posouzením vlivů na životní prostředí je nezbytné závazné stanovisko orgánu ochrany přírody. Toto závazné stanovisko vydává orgán ochrany přírody příslušný k povolení kácení dřevin. Povolení kácení dřevin, včetně uložení přiměřené náhradní výsadby, je-li v závazném stanovisku orgánu ochrany přírody stanovena, vydává stavební úřad a je součástí výrokové části rozhodnutí v územním řízení, v územním řízení s posouzením vlivů na životní prostředí, ve společném územním a stavebním řízení nebo společném územním a stavebním řízení s posouzením vlivů na životní prostředí. Odstavce 1 až 5 a § 9 se použijí pro kácení dřevin pro účely stavebního záměru povolovaného v řízeních podle věty první obdobně.</a:t>
            </a:r>
          </a:p>
          <a:p>
            <a:pPr marL="0" indent="0">
              <a:buNone/>
            </a:pPr>
            <a:endParaRPr lang="cs-CZ" sz="1600" dirty="0"/>
          </a:p>
        </p:txBody>
      </p:sp>
    </p:spTree>
    <p:extLst>
      <p:ext uri="{BB962C8B-B14F-4D97-AF65-F5344CB8AC3E}">
        <p14:creationId xmlns:p14="http://schemas.microsoft.com/office/powerpoint/2010/main" val="1817208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Zástupný symbol pro obsah 2"/>
          <p:cNvSpPr>
            <a:spLocks noGrp="1"/>
          </p:cNvSpPr>
          <p:nvPr>
            <p:ph sz="quarter" idx="1"/>
          </p:nvPr>
        </p:nvSpPr>
        <p:spPr>
          <a:xfrm>
            <a:off x="395536" y="188640"/>
            <a:ext cx="8291264" cy="6669360"/>
          </a:xfrm>
        </p:spPr>
        <p:txBody>
          <a:bodyPr>
            <a:normAutofit lnSpcReduction="10000"/>
          </a:bodyPr>
          <a:lstStyle/>
          <a:p>
            <a:pPr>
              <a:buNone/>
            </a:pPr>
            <a:r>
              <a:rPr lang="cs-CZ" b="1" dirty="0"/>
              <a:t>Zákon 114/92 Sb. ze dne 19. února 1992 v platném znění (zákon o ochraně přírody)</a:t>
            </a:r>
            <a:endParaRPr lang="cs-CZ" dirty="0"/>
          </a:p>
          <a:p>
            <a:pPr>
              <a:buNone/>
            </a:pPr>
            <a:r>
              <a:rPr lang="cs-CZ" sz="1600" dirty="0"/>
              <a:t>§ 9</a:t>
            </a:r>
          </a:p>
          <a:p>
            <a:pPr>
              <a:buNone/>
            </a:pPr>
            <a:r>
              <a:rPr lang="cs-CZ" sz="1600" dirty="0"/>
              <a:t>Náhradní výsadba a odvody</a:t>
            </a:r>
          </a:p>
          <a:p>
            <a:pPr>
              <a:buNone/>
            </a:pPr>
            <a:r>
              <a:rPr lang="cs-CZ" sz="1600" dirty="0"/>
              <a:t> (1) Orgán ochrany přírody může ve svém rozhodnutí o povolení kácení dřevin uložit žadateli přiměřenou náhradní výsadbu ke kompenzaci ekologické újmy vzniklé pokácením dřevin. Současně může uložit následnou péči o dřeviny po nezbytně nutnou dobu, nejvýše však na dobu pěti let.</a:t>
            </a:r>
          </a:p>
          <a:p>
            <a:pPr>
              <a:buNone/>
            </a:pPr>
            <a:endParaRPr lang="cs-CZ" sz="1600" dirty="0"/>
          </a:p>
          <a:p>
            <a:pPr>
              <a:buNone/>
            </a:pPr>
            <a:r>
              <a:rPr lang="cs-CZ" sz="1600" dirty="0"/>
              <a:t>189/2013 Sb. VYHLÁŠKA Ministerstva životního prostředí ze dne 27. června 2013 v platném znění</a:t>
            </a:r>
          </a:p>
          <a:p>
            <a:pPr>
              <a:buNone/>
            </a:pPr>
            <a:r>
              <a:rPr lang="cs-CZ" sz="1600" dirty="0"/>
              <a:t>§ 4 </a:t>
            </a:r>
          </a:p>
          <a:p>
            <a:pPr>
              <a:buNone/>
            </a:pPr>
            <a:r>
              <a:rPr lang="cs-CZ" sz="1600" dirty="0"/>
              <a:t>Náležitosti žádosti o povolení kácení dřevin a o závazné stanovisko ke kácení dřevin a náležitosti oznámení o kácení dřevin</a:t>
            </a:r>
          </a:p>
          <a:p>
            <a:pPr>
              <a:buNone/>
            </a:pPr>
            <a:r>
              <a:rPr lang="cs-CZ" sz="1600" dirty="0"/>
              <a:t>(2) Oznámení o kácení dřevin (§ 8 odst. 2 a odst. 4 zákona) musí ….</a:t>
            </a:r>
          </a:p>
          <a:p>
            <a:pPr>
              <a:buNone/>
            </a:pPr>
            <a:r>
              <a:rPr lang="cs-CZ" sz="1600" dirty="0"/>
              <a:t>e) v případě kácení dřevin </a:t>
            </a:r>
            <a:r>
              <a:rPr lang="cs-CZ" sz="1600" b="1" dirty="0"/>
              <a:t>podle § 8 odst. 4 zákona </a:t>
            </a:r>
            <a:r>
              <a:rPr lang="cs-CZ" sz="1600" dirty="0"/>
              <a:t>doložení skutečností nasvědčujících tomu, že byly splněny podmínky pro tento postup.</a:t>
            </a:r>
          </a:p>
          <a:p>
            <a:pPr>
              <a:buNone/>
            </a:pPr>
            <a:endParaRPr lang="cs-CZ" sz="1600" dirty="0"/>
          </a:p>
          <a:p>
            <a:pPr>
              <a:buNone/>
            </a:pPr>
            <a:r>
              <a:rPr lang="cs-CZ" sz="1600" dirty="0"/>
              <a:t>(3) Oznámení o kácení dřevin (§ 8 odst. 4 zákona), </a:t>
            </a:r>
            <a:r>
              <a:rPr lang="cs-CZ" sz="1600" b="1" dirty="0"/>
              <a:t>které bylo provedeno složkami integrovaného záchranného systému z rozhodnutí velitele zásahu při záchranných nebo likvidačních pracích anebo při ochraně obyvatelstva</a:t>
            </a:r>
            <a:r>
              <a:rPr lang="cs-CZ" sz="1600" dirty="0"/>
              <a:t>, obsahuje označení místa, kde se dřeviny nacházely (katastrální území a číslo parcely nebo adresu) a jejich množství a druh, popřípadě rod.</a:t>
            </a:r>
          </a:p>
        </p:txBody>
      </p:sp>
    </p:spTree>
    <p:extLst>
      <p:ext uri="{BB962C8B-B14F-4D97-AF65-F5344CB8AC3E}">
        <p14:creationId xmlns:p14="http://schemas.microsoft.com/office/powerpoint/2010/main" val="322690521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án">
  <a:themeElements>
    <a:clrScheme name="Papí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á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1643</TotalTime>
  <Words>2054</Words>
  <Application>Microsoft Office PowerPoint</Application>
  <PresentationFormat>Předvádění na obrazovce (4:3)</PresentationFormat>
  <Paragraphs>222</Paragraphs>
  <Slides>35</Slides>
  <Notes>3</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35</vt:i4>
      </vt:variant>
    </vt:vector>
  </HeadingPairs>
  <TitlesOfParts>
    <vt:vector size="42" baseType="lpstr">
      <vt:lpstr>Arial</vt:lpstr>
      <vt:lpstr>Calibri</vt:lpstr>
      <vt:lpstr>Symbol</vt:lpstr>
      <vt:lpstr>Tw Cen MT</vt:lpstr>
      <vt:lpstr>Wingdings</vt:lpstr>
      <vt:lpstr>Wingdings 2</vt:lpstr>
      <vt:lpstr>Medián</vt:lpstr>
      <vt:lpstr>SilniČní DOPROVODNÁ VEGETACE    Ing. František Weisbauer - ekolog SÚSPk Doubravice 98, Pardubice frantisek.weisbauer@suspk.cz; 724 162 195  </vt:lpstr>
      <vt:lpstr>Doprovodná zeleň komunikací – stromořadí </vt:lpstr>
      <vt:lpstr>Současná právní úprava upravující zřizování stromořadí</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Omezující faktory pro zřizování a obnovu stromořadí</vt:lpstr>
      <vt:lpstr>Šířka silničního pozemku</vt:lpstr>
      <vt:lpstr>Prezentace aplikace PowerPoint</vt:lpstr>
      <vt:lpstr>Prezentace aplikace PowerPoint</vt:lpstr>
      <vt:lpstr>Finanční prostředky na obnovu a údržbu stromořadí v SÚSPK</vt:lpstr>
      <vt:lpstr>Studie revitalizace doprovodné vegetace silnic  Kralicko a Žamberecko </vt:lpstr>
      <vt:lpstr>Základní informace o řešeném území</vt:lpstr>
      <vt:lpstr>Charakteristika území z pohledu krajinných hodnot</vt:lpstr>
      <vt:lpstr>Charakteristika stromořadí v řešeném území</vt:lpstr>
      <vt:lpstr>Stromořadí a krajinný ráz: Orličky  Čenkovice</vt:lpstr>
      <vt:lpstr>Stromořadí a krajinný ráz: Klášterec nad Orlicí – České Petrovice</vt:lpstr>
      <vt:lpstr>Stromořadí a krajinný ráz: Králíky – Horní Lipka</vt:lpstr>
      <vt:lpstr>Stromy a stromořadí uvnitř zastavěného území obcí</vt:lpstr>
      <vt:lpstr>Ukázka pasportu</vt:lpstr>
      <vt:lpstr>Stromořadí vně zastavěného území obcí</vt:lpstr>
      <vt:lpstr>Prezentace aplikace PowerPoint</vt:lpstr>
      <vt:lpstr>Stromy a stromořadí v krajnici</vt:lpstr>
      <vt:lpstr>Příklady starých, z estetického hlediska krásných stromořadí rostoucích v krajnici</vt:lpstr>
      <vt:lpstr>Příklady starých, z estetického hlediska krásných stromořadí rostoucích v krajnici</vt:lpstr>
      <vt:lpstr>Problémy stromořadí v krajnici</vt:lpstr>
      <vt:lpstr>Problémy stromořadí v krajnici</vt:lpstr>
      <vt:lpstr>Příklady řešení nových výsadeb</vt:lpstr>
      <vt:lpstr>Příklady řešení nových výsadeb</vt:lpstr>
      <vt:lpstr>Příklady řešení nových výsadeb</vt:lpstr>
      <vt:lpstr>Prezentace aplikace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renata</dc:creator>
  <cp:lastModifiedBy>Weisbauer</cp:lastModifiedBy>
  <cp:revision>147</cp:revision>
  <cp:lastPrinted>2019-05-07T06:50:05Z</cp:lastPrinted>
  <dcterms:created xsi:type="dcterms:W3CDTF">2017-07-28T06:56:14Z</dcterms:created>
  <dcterms:modified xsi:type="dcterms:W3CDTF">2021-11-01T09:44:55Z</dcterms:modified>
</cp:coreProperties>
</file>