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comments/comment4.xml" ContentType="application/vnd.openxmlformats-officedocument.presentationml.comment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media13.mp4" ContentType="video/mp4"/>
  <Override PartName="/ppt/media/image14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media25.mp4" ContentType="video/mp4"/>
  <Override PartName="/ppt/media/image28.jpeg" ContentType="image/jpeg"/>
  <Override PartName="/ppt/media/image26.png" ContentType="image/png"/>
  <Override PartName="/ppt/media/image27.jpeg" ContentType="image/jpeg"/>
  <Override PartName="/ppt/media/media29.mp4" ContentType="video/mp4"/>
  <Override PartName="/ppt/media/image30.png" ContentType="image/pn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3.xml.rels" ContentType="application/vnd.openxmlformats-package.relationships+xml"/>
  <Override PartName="/ppt/commentAuthors.xml" ContentType="application/vnd.openxmlformats-officedocument.presentationml.commentAuthor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12193587" cy="6858000"/>
  <p:notesSz cx="6858000" cy="9144000"/>
</p:presentation>
</file>

<file path=ppt/commentAuthors.xml><?xml version="1.0" encoding="utf-8"?>
<p:cmAuthorLst xmlns:p="http://schemas.openxmlformats.org/presentationml/2006/main">
  <p:cmAuthor id="0" name="Pavel JEŽEK" initials="PJ" lastIdx="1" clrIdx="0"/>
</p:cmAuthorLst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commentAuthors" Target="commentAuthors.xml"/>
</Relationships>
</file>

<file path=ppt/comments/comment4.xml><?xml version="1.0" encoding="utf-8"?>
<p:cmLst xmlns:p="http://schemas.openxmlformats.org/presentationml/2006/main">
  <p:cm authorId="0" dt="2020-01-17T08:03:55.438000000" idx="1">
    <p:pos x="0" y="0"/>
    <p:text/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cs-CZ" sz="4400" spc="-1" strike="noStrike">
                <a:latin typeface="Arial"/>
              </a:rPr>
              <a:t>Klikněte pro přesun snímku</a:t>
            </a:r>
            <a:endParaRPr b="0" lang="cs-CZ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cs-CZ" sz="2000" spc="-1" strike="noStrike">
                <a:latin typeface="Arial"/>
              </a:rPr>
              <a:t>Klikněte pro úpravu formátu komentářů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cs-CZ" sz="1400" spc="-1" strike="noStrike">
                <a:latin typeface="Times New Roman"/>
              </a:rPr>
              <a:t>&lt;záhlaví&gt;</a:t>
            </a:r>
            <a:endParaRPr b="0" lang="cs-CZ" sz="1400" spc="-1" strike="noStrike"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cs-CZ" sz="1400" spc="-1" strike="noStrike">
                <a:latin typeface="Times New Roman"/>
              </a:rPr>
              <a:t>&lt;datum/čas&gt;</a:t>
            </a:r>
            <a:endParaRPr b="0" lang="cs-CZ" sz="1400" spc="-1" strike="noStrike">
              <a:latin typeface="Times New Roman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cs-CZ" sz="1400" spc="-1" strike="noStrike">
                <a:latin typeface="Times New Roman"/>
              </a:rPr>
              <a:t>&lt;zápatí&gt;</a:t>
            </a:r>
            <a:endParaRPr b="0" lang="cs-CZ" sz="1400" spc="-1" strike="noStrike">
              <a:latin typeface="Times New Roman"/>
            </a:endParaRPr>
          </a:p>
        </p:txBody>
      </p:sp>
      <p:sp>
        <p:nvSpPr>
          <p:cNvPr id="11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813B1C5B-B812-4746-A01F-A9F37E656809}" type="slidenum">
              <a:rPr b="0" lang="cs-CZ" sz="1400" spc="-1" strike="noStrike">
                <a:latin typeface="Times New Roman"/>
              </a:rPr>
              <a:t>&lt;číslo&gt;</a:t>
            </a:fld>
            <a:endParaRPr b="0" lang="cs-CZ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hyperlink" Target="https://www.google.com/url?sa=i&amp;source=images&amp;cd=&amp;cad=rja&amp;uact=8&amp;ved=2ahUKEwituYfD_fPmAhVkDWMBHQ8wCy8Qjhx6BAgBEAI&amp;url=https%3A%2F%2Fwww.youtube.com%2Fwatch%3Fv%3DzZRgw7PJA40&amp;psig=AOvVaw0otsBRLkPAcALc22I4Mtsl&amp;ust=1578572114184694" TargetMode="External"/><Relationship Id="rId2" Type="http://schemas.openxmlformats.org/officeDocument/2006/relationships/hyperlink" Target="https://www.google.com/search?q=bUCHER+PLOW&amp;rlz=1C1EKKP_enCZ783CZ783&amp;sxsrf=ACYBGNQXUF4YOeKAxMnoKE_MlxzhTurc4A:1578485708679&amp;tbm=isch&amp;source=iu&amp;ictx=1&amp;fir=_sLAISZnECQJoM%253A%252CfNfETYFvO-0DGM%252C_&amp;vet=1&amp;usg=AI4_-kTG1CAwiJ9o9lxQ9AEjoV7ZnHRmmA&amp;sa=X&amp;ved=2ahUKEwiCoMu__fPmAhUcA2MBHfBaDTcQ9QEwAXoECAQQBg#imgrc=_sLAISZnECQJoM:" TargetMode="External"/><Relationship Id="rId3" Type="http://schemas.openxmlformats.org/officeDocument/2006/relationships/hyperlink" Target="https://www.stonehamtruckequipment.com/product/boss-ext-straight-plow/" TargetMode="External"/><Relationship Id="rId4" Type="http://schemas.openxmlformats.org/officeDocument/2006/relationships/slide" Target="../slides/slide5.xml"/><Relationship Id="rId5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UKÁZKY NOVÉ TECHNIKY PRO ZIMNÍ ÚDRŽBU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(Z POHLEDU ČLENA TECHNICKÉHO VÝBORU PIARC ZIMNÍ ÚDRŽBA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PŘIPRAVILI ŠUSTR A JÁ.)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en-GB" sz="1200" spc="-1" strike="noStrike">
                <a:solidFill>
                  <a:srgbClr val="ff0000"/>
                </a:solidFill>
                <a:latin typeface="+mn-lt"/>
                <a:ea typeface="+mn-ea"/>
              </a:rPr>
              <a:t>Ukázky nové techniky a metod zimní údržby</a:t>
            </a:r>
            <a:r>
              <a:rPr b="0" lang="cs-CZ" sz="1200" spc="-1" strike="noStrike">
                <a:solidFill>
                  <a:srgbClr val="ff0000"/>
                </a:solidFill>
                <a:latin typeface="+mn-lt"/>
                <a:ea typeface="+mn-ea"/>
              </a:rPr>
              <a:t>  OPRAVENO 24.1.20 V 9:31</a:t>
            </a:r>
            <a:endParaRPr b="0" lang="cs-CZ" sz="1200" spc="-1" strike="noStrike">
              <a:latin typeface="Arial"/>
            </a:endParaRPr>
          </a:p>
        </p:txBody>
      </p:sp>
      <p:sp>
        <p:nvSpPr>
          <p:cNvPr id="230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FDABABF3-B9EB-4FC4-ADD6-1F40198E3359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FIRMY NEUVÁDĚJÍ DO JAKÉ VÝŠKY SNĚHOVÉ POKRÝVKY MOHOU BÝT NASAZENY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57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1A17012A-6E0F-405C-99E9-C31571B58D32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ZDE JE TŘEBA SE VŠIMNOUT HRAN PLUHŮ, JSOU Z PLASTŮ S ČÍM SE SEZNÁMÍME V NÁSALEDUJÍCÍM SLIDU.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60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83102BD9-D44A-4B02-9C63-9E28EBD59ACE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DOLNÍ HRANY PLUHŮ JSOU, 1., 2., 3.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63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DEC28F89-DF7F-43E4-AA16-34338F109C1A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1600" spc="-1" strike="noStrike">
                <a:latin typeface="Arial"/>
              </a:rPr>
              <a:t>UKÁZKA DOLNÍCH HRAN PREZENTOVANÁ NA ZIMNÍM KONGRESU V GDAŇSKU </a:t>
            </a:r>
            <a:r>
              <a:rPr b="1" lang="en-GB" sz="1600" spc="-1" strike="noStrike">
                <a:latin typeface="Arial"/>
              </a:rPr>
              <a:t>&gt;&gt;&gt;</a:t>
            </a:r>
            <a:r>
              <a:rPr b="1" lang="cs-CZ" sz="1600" spc="-1" strike="noStrike">
                <a:latin typeface="Arial"/>
              </a:rPr>
              <a:t> POLYURETANOVÉ HRANY RADLIC.   KAŽDÝ KDO JEZDÍ NA PLUHU MI DÁ ZA PRAVDU, ŽE HRANA RADLICE, KTERÁ STRHÁVÁ Z VOZOVKY SNÍH JE JEDNÍM Z NEJDŮLEŽITĚJŠÍCH A NEJVÍCE NAMÁHANÝM PRVKEM NA PLUHU. U NÁS SE POUŽÍVAJÍ RADLICE KOVOVÉ, KAUČUKOVÉ HRANY. NA ZÁKLADĚ REKLAMNÍHO LETÁKU JSOU VYPÍCHNUTÉ JEJICH VÝHODY.</a:t>
            </a:r>
            <a:endParaRPr b="0" lang="cs-CZ" sz="1600" spc="-1" strike="noStrike">
              <a:latin typeface="Arial"/>
            </a:endParaRPr>
          </a:p>
        </p:txBody>
      </p:sp>
      <p:sp>
        <p:nvSpPr>
          <p:cNvPr id="266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7A034080-0E12-40CC-A7F7-EE2BC4D85BD9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VELMI ZAJÍMAVÁ JE ANALÝZA FUNKCE PRUŽINY: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NA LEVÉM OBRÁZKU JE V PŘIROZENÉ POLOZE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NA PRAVÉM VE STLAČENÉ ALESPOŇ O JEDNU TŘETINU VÝŠKY PRUŽINY.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PO PŘEKONÁNÍ PŘEKÁŽKY VRÁTI HRANA DO PŮVODNÍ POLOHY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69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8500149F-3115-4BCD-B45C-18E58BD912E0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SLEDUJTE CO TO DĚLÁ S ŘIDIČEM V KABINĚ PŘI PŘEJEZDU PŘES PŘEKÁŽKU.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TATO VYCHYTÁVKA BYLA PODNÍCENA NA ZÁKLADĚ SOUDNÍHO PROCESU V USA</a:t>
            </a:r>
            <a:r>
              <a:rPr b="0" lang="cs-CZ" sz="2000" spc="-1" strike="noStrike">
                <a:latin typeface="Arial"/>
              </a:rPr>
              <a:t>…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72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DDFAC218-EB6B-4FC8-BC14-34B21355F29D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21 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Pluhování </a:t>
            </a:r>
            <a:r>
              <a:rPr b="0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s </a:t>
            </a: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na</a:t>
            </a:r>
            <a:r>
              <a:rPr b="0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 </a:t>
            </a: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tři centimetry. Ke kompletní výměně dat mezi vozy dochází každých 0,1 sekundy, tato technologie nese název Digital Short Range Communication (DSRC). Systém má výhodu i v tom, že nezávisle na počasí by auta měla být schopna udržovat stále vhodný rozestup pro co nejefektivnější odklízení sněhu.</a:t>
            </a:r>
            <a:br/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 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1200" spc="-1" strike="noStrike">
              <a:latin typeface="Arial"/>
            </a:endParaRPr>
          </a:p>
        </p:txBody>
      </p:sp>
      <p:sp>
        <p:nvSpPr>
          <p:cNvPr id="275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0BDBCB00-38D2-4C1C-87AE-445EE9E6B11F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solidFill>
                  <a:srgbClr val="0f0f0f"/>
                </a:solidFill>
                <a:latin typeface="Roboto"/>
              </a:rPr>
              <a:t>ENORMNÍ 7,5 METRU KLENBA DOVOLUJÍCÍ PRACOVAT S BĚŽNÝMI NAKLADAČI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solidFill>
                  <a:srgbClr val="515151"/>
                </a:solidFill>
                <a:latin typeface="Roboto"/>
              </a:rPr>
              <a:t>TEN SKLAD POJME </a:t>
            </a:r>
            <a:r>
              <a:rPr b="1" lang="en-GB" sz="2000" spc="-1" strike="noStrike">
                <a:solidFill>
                  <a:srgbClr val="515151"/>
                </a:solidFill>
                <a:latin typeface="Roboto"/>
              </a:rPr>
              <a:t>120 m² </a:t>
            </a:r>
            <a:r>
              <a:rPr b="1" lang="cs-CZ" sz="2000" spc="-1" strike="noStrike">
                <a:solidFill>
                  <a:srgbClr val="515151"/>
                </a:solidFill>
                <a:latin typeface="Roboto"/>
              </a:rPr>
              <a:t>ZAKRYTÉHO POVRCHU- SESTAVENÝ Z 40 stop KONTEJNERŮ.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78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A38FCC1B-E04B-4F95-B26D-C2E9F3BEBFE5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DNES SI POVÍME O: 1,2,3,4,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33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1576C3DA-15EA-4CCC-855D-139E0B82AF80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VELKÝ KONTEJNEROVÝ SKLAD NA SYPKÉ MATERIÁLY 12 x 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81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AB7D6430-2594-4FBC-BA98-C66A799A36B7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SOUČÁSTI TC2 2019 V CHAMBERY JSME NAVŠTÍVILY SILNIČNÍ DEPO V ALPSKÉ OBLASTI, KDE SE SŮL SKLADUJE V OTEVŘENÝCH SKLADECH „VOLNĚ“ NAVZDORY POVĚTRNOSTNÍM PODMÍNKÁM.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84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3FD22EDB-5B23-4F2B-A46F-2B6293E18AA9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OBDOBNÝM ZPŮSOBEM JE SKLADOVÁN </a:t>
            </a:r>
            <a:r>
              <a:rPr b="1" lang="cs-CZ" sz="2000" spc="-1" strike="noStrike">
                <a:latin typeface="Arial"/>
              </a:rPr>
              <a:t>CHLORID VÁPENATÝ </a:t>
            </a:r>
            <a:r>
              <a:rPr b="0" lang="cs-CZ" sz="2000" spc="-1" strike="noStrike">
                <a:latin typeface="Arial"/>
              </a:rPr>
              <a:t>JE VOLNĚ NA </a:t>
            </a:r>
            <a:r>
              <a:rPr b="1" lang="cs-CZ" sz="2000" spc="-1" strike="noStrike">
                <a:latin typeface="Arial"/>
              </a:rPr>
              <a:t>DVOŘE. BEZ PŘÍSTŘEŠKU</a:t>
            </a:r>
            <a:r>
              <a:rPr b="0" lang="cs-CZ" sz="2000" spc="-1" strike="noStrike">
                <a:latin typeface="Arial"/>
              </a:rPr>
              <a:t> VZHLEDEM K TOMU, ŽE MÁ TATO LÁTKA ASI   5 x VĚTŠÍ HYDROSKOPIČNOST JE BALENÁ DO JUTY A IGELEITU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87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D6432616-CF8C-4826-8BF1-647039F674C2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NA ZÁVĚR VÁS CHCI UPOZORNIT NA MEZINÁRODNÍ VELETRH STAVEBNÍ SILNIČNÍ TECHNIKY VE VERONĚ.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90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FF7A6713-FF3A-485D-B9AA-C3E1C1A30CB5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HORNÍ POLOVINA JSOU PLUHY JEDNOU RADLICÍ V PŘEDU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DOLNÍ POLOVINA PLUHY S PŘÍDAVNÝMI RADLICEMI , PO VĚTŠINOU BOČNÍ PROVEDENÍ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36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0E627ACD-56BE-48C8-BBF5-AE697F914DA5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cs-CZ" sz="2000" spc="-1" strike="noStrike">
              <a:latin typeface="Arial"/>
            </a:endParaRPr>
          </a:p>
        </p:txBody>
      </p:sp>
      <p:sp>
        <p:nvSpPr>
          <p:cNvPr id="239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DC99DC30-77FB-4272-9070-9D6C4BA6DDB6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en-GB" sz="1200" spc="-1" strike="noStrike" u="sng">
                <a:solidFill>
                  <a:srgbClr val="000000"/>
                </a:solidFill>
                <a:uFillTx/>
                <a:latin typeface="+mn-lt"/>
                <a:ea typeface="+mn-ea"/>
                <a:hlinkClick r:id="rId1"/>
              </a:rPr>
              <a:t>Bucher Municipal - Highway telescopic snow plough Bucher TE90X</a:t>
            </a:r>
            <a:r>
              <a:rPr b="0" lang="cs-CZ" sz="1200" spc="-1" strike="noStrike" u="sng">
                <a:solidFill>
                  <a:srgbClr val="000000"/>
                </a:solidFill>
                <a:uFillTx/>
                <a:latin typeface="+mn-lt"/>
                <a:ea typeface="+mn-ea"/>
              </a:rPr>
              <a:t> </a:t>
            </a:r>
            <a:r>
              <a:rPr b="1" lang="cs-CZ" sz="1200" spc="-1" strike="noStrike" u="sng">
                <a:solidFill>
                  <a:srgbClr val="ff0000"/>
                </a:solidFill>
                <a:uFillTx/>
                <a:latin typeface="+mn-lt"/>
                <a:ea typeface="+mn-ea"/>
              </a:rPr>
              <a:t>PŘEHRÁT  </a:t>
            </a:r>
            <a:r>
              <a:rPr b="0" lang="en-GB" sz="2000" spc="-1" strike="noStrike" u="sng">
                <a:solidFill>
                  <a:srgbClr val="000000"/>
                </a:solidFill>
                <a:uFillTx/>
                <a:latin typeface="+mn-lt"/>
                <a:ea typeface="+mn-ea"/>
                <a:hlinkClick r:id="rId2"/>
              </a:rPr>
              <a:t>https://www.google.com/search?q=bUCHER+PLOW&amp;rlz=1C1EKKP_enCZ783CZ783&amp;sxsrf=ACYBGNQXUF4YOeKAxMnoKE_MlxzhTurc4A:1578485708679&amp;tbm=isch&amp;source=iu&amp;ictx=1&amp;fir=_sLAISZnECQJoM%253A%252CfNfETYFvO-0DGM%252C_&amp;vet=1&amp;usg=AI4_-kTG1CAwiJ9o9lxQ9AEjoV7ZnHRmmA&amp;sa=X&amp;ved=2ahUKEwiCoMu__fPmAhUcA2MBHfBaDTcQ9QEwAXoECAQQBg#imgrc=_sLAISZnECQJoM: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solidFill>
                  <a:srgbClr val="000000"/>
                </a:solidFill>
                <a:latin typeface="+mn-lt"/>
                <a:ea typeface="+mn-ea"/>
              </a:rPr>
              <a:t>POZOR NA ZKRESLENÍ Z DŮVODŮ ZOOMOVÁNÍ PRAVÉHO ZÁBĚRU.RÁZKU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en-GB" sz="1600" spc="-1" strike="noStrike">
                <a:solidFill>
                  <a:srgbClr val="ff0000"/>
                </a:solidFill>
                <a:latin typeface="+mn-lt"/>
                <a:ea typeface="+mn-ea"/>
              </a:rPr>
              <a:t>Telescopic snow plough, suitable for clearing snow at high speed. It is made up of a fixe...</a:t>
            </a:r>
            <a:endParaRPr b="0" lang="cs-CZ" sz="16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Expandable wings</a:t>
            </a:r>
            <a:r>
              <a:rPr b="0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 that extend at the touch of a button from 8 feet to 10 feet quickly and efficiently.</a:t>
            </a: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 (</a:t>
            </a:r>
            <a:r>
              <a:rPr b="1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30,48 cm</a:t>
            </a:r>
            <a:r>
              <a:rPr b="1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&gt;&gt;1 </a:t>
            </a:r>
            <a:r>
              <a:rPr b="1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STOPA</a:t>
            </a:r>
            <a:r>
              <a:rPr b="0" lang="cs-CZ" sz="1200" spc="-1" strike="noStrike">
                <a:solidFill>
                  <a:srgbClr val="000000"/>
                </a:solidFill>
                <a:latin typeface="+mn-lt"/>
                <a:ea typeface="+mn-ea"/>
              </a:rPr>
              <a:t>)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Fixed forward wings</a:t>
            </a:r>
            <a:r>
              <a:rPr b="0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 provide superior snow carrying and windrowing capabilities.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Designed for 3/4 ton &amp; 1 ton trucks.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Equipped with SL3 L.E.D. Headlight System</a:t>
            </a:r>
            <a:r>
              <a:rPr b="0" lang="en-GB" sz="1200" spc="-1" strike="noStrike">
                <a:solidFill>
                  <a:srgbClr val="000000"/>
                </a:solidFill>
                <a:latin typeface="+mn-lt"/>
                <a:ea typeface="+mn-ea"/>
              </a:rPr>
              <a:t> with up to 2x the light output compared to traditional halogen lights.</a:t>
            </a:r>
            <a:endParaRPr b="0" lang="cs-CZ" sz="12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en-GB" sz="1600" spc="-1" strike="noStrike" u="sng">
                <a:solidFill>
                  <a:srgbClr val="000000"/>
                </a:solidFill>
                <a:uFillTx/>
                <a:latin typeface="+mn-lt"/>
                <a:ea typeface="+mn-ea"/>
                <a:hlinkClick r:id="rId3"/>
              </a:rPr>
              <a:t>https://www.stonehamtruckequipment.com/product/boss-ext-straight-plow/</a:t>
            </a:r>
            <a:endParaRPr b="0" lang="cs-CZ" sz="16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1600" spc="-1" strike="noStrike">
                <a:solidFill>
                  <a:srgbClr val="ff0000"/>
                </a:solidFill>
                <a:latin typeface="+mn-lt"/>
                <a:ea typeface="+mn-ea"/>
              </a:rPr>
              <a:t>¨</a:t>
            </a:r>
            <a:endParaRPr b="0" lang="cs-CZ" sz="16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16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1600" spc="-1" strike="noStrike">
              <a:latin typeface="Arial"/>
            </a:endParaRPr>
          </a:p>
        </p:txBody>
      </p:sp>
      <p:sp>
        <p:nvSpPr>
          <p:cNvPr id="242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068CBAE0-1005-49F4-B11E-E8AEF069681A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solidFill>
                  <a:srgbClr val="c00000"/>
                </a:solidFill>
                <a:latin typeface="Arial"/>
              </a:rPr>
              <a:t>NASTAVENÍ SE PROVÁDÍ OPĚT Z KABINY ŘIDIČE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45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4DB20B4A-F42F-4533-8EA5-9652840384C7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1" lang="cs-CZ" sz="2000" spc="-1" strike="noStrike">
                <a:latin typeface="Arial"/>
              </a:rPr>
              <a:t>KRÁTKÉ VIDEO FUNKCE ŠÍPOVÉ RADLICE (JINÝ DRUH NEŽ V PŘEDEŠLÉM SLIDU)</a:t>
            </a:r>
            <a:endParaRPr b="0" lang="cs-CZ" sz="2000" spc="-1" strike="noStrike">
              <a:latin typeface="Arial"/>
            </a:endParaRPr>
          </a:p>
        </p:txBody>
      </p:sp>
      <p:sp>
        <p:nvSpPr>
          <p:cNvPr id="248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F38C9166-97EE-4F51-A8D7-2A7E299E65B2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POLO AUTONOMNÍ TECHNIKA SE VELMI ÚČINNĚ ROZVÍJÍ V OSOBNÍ A NÁKLADNÍ DOPRAVĚ.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POZADU NEZŮSTANE ANI V ZIMNÍ ÚDRŽBĚ. 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51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9C7DAB96-157A-41AD-B70C-3800434CADB7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r>
              <a:rPr b="0" lang="cs-CZ" sz="2000" spc="-1" strike="noStrike">
                <a:latin typeface="Arial"/>
              </a:rPr>
              <a:t>PŘEDVEDENO V RÁMCI TC KONANEM DEN V CHAMBERY</a:t>
            </a:r>
            <a:endParaRPr b="0" lang="cs-CZ" sz="2000" spc="-1" strike="noStrike">
              <a:latin typeface="Arial"/>
            </a:endParaRPr>
          </a:p>
          <a:p>
            <a:pPr marL="216000" indent="-214560">
              <a:lnSpc>
                <a:spcPct val="100000"/>
              </a:lnSpc>
              <a:tabLst>
                <a:tab algn="l" pos="0"/>
              </a:tabLst>
            </a:pPr>
            <a:endParaRPr b="0" lang="cs-CZ" sz="2000" spc="-1" strike="noStrike">
              <a:latin typeface="Arial"/>
            </a:endParaRPr>
          </a:p>
        </p:txBody>
      </p:sp>
      <p:sp>
        <p:nvSpPr>
          <p:cNvPr id="254" name="Zástupný symbol pro číslo snímku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43805304-B57B-4C68-A80C-0B0782FD6D6E}" type="slidenum">
              <a:rPr b="0" lang="en-GB" sz="1200" spc="-1" strike="noStrike">
                <a:solidFill>
                  <a:srgbClr val="000000"/>
                </a:solidFill>
                <a:latin typeface="Times New Roman"/>
              </a:rPr>
              <a:t>&lt;číslo&gt;</a:t>
            </a:fld>
            <a:endParaRPr b="0" lang="cs-CZ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2000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3052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2000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3052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352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2000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3052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2000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3052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352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2000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30520" y="160452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2000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8030520" y="3682080"/>
            <a:ext cx="35334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352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cs-CZ" sz="4400" spc="-1" strike="noStrike">
                <a:latin typeface="Arial"/>
              </a:rPr>
              <a:t>Klikněte pro úpravu formátu textu nadpisu</a:t>
            </a:r>
            <a:endParaRPr b="0" lang="cs-CZ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3200" spc="-1" strike="noStrike">
                <a:latin typeface="Arial"/>
              </a:rPr>
              <a:t>Klikněte pro úpravu formátu textu osnovy</a:t>
            </a:r>
            <a:endParaRPr b="0" lang="cs-CZ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800" spc="-1" strike="noStrike">
                <a:latin typeface="Arial"/>
              </a:rPr>
              <a:t>Druhá úroveň</a:t>
            </a:r>
            <a:endParaRPr b="0" lang="cs-CZ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latin typeface="Arial"/>
              </a:rPr>
              <a:t>Třetí úroveň</a:t>
            </a:r>
            <a:endParaRPr b="0" lang="cs-CZ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000" spc="-1" strike="noStrike">
                <a:latin typeface="Arial"/>
              </a:rPr>
              <a:t>Čtvrtá úroveň osnovy</a:t>
            </a:r>
            <a:endParaRPr b="0" lang="cs-CZ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Pátá úroveň osnovy</a:t>
            </a:r>
            <a:endParaRPr b="0" lang="cs-CZ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Šestá úroveň</a:t>
            </a:r>
            <a:endParaRPr b="0" lang="cs-CZ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Sedmá úroveň</a:t>
            </a:r>
            <a:endParaRPr b="0" lang="cs-CZ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cs-CZ" sz="4400" spc="-1" strike="noStrike">
                <a:latin typeface="Arial"/>
              </a:rPr>
              <a:t>Klikněte pro úpravu formátu textu nadpisu</a:t>
            </a:r>
            <a:endParaRPr b="0" lang="cs-CZ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3200" spc="-1" strike="noStrike">
                <a:latin typeface="Arial"/>
              </a:rPr>
              <a:t>Klikněte pro úpravu formátu textu osnovy</a:t>
            </a:r>
            <a:endParaRPr b="0" lang="cs-CZ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800" spc="-1" strike="noStrike">
                <a:latin typeface="Arial"/>
              </a:rPr>
              <a:t>Druhá úroveň</a:t>
            </a:r>
            <a:endParaRPr b="0" lang="cs-CZ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latin typeface="Arial"/>
              </a:rPr>
              <a:t>Třetí úroveň</a:t>
            </a:r>
            <a:endParaRPr b="0" lang="cs-CZ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000" spc="-1" strike="noStrike">
                <a:latin typeface="Arial"/>
              </a:rPr>
              <a:t>Čtvrtá úroveň osnovy</a:t>
            </a:r>
            <a:endParaRPr b="0" lang="cs-CZ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Pátá úroveň osnovy</a:t>
            </a:r>
            <a:endParaRPr b="0" lang="cs-CZ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Šestá úroveň</a:t>
            </a:r>
            <a:endParaRPr b="0" lang="cs-CZ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Sedmá úroveň</a:t>
            </a:r>
            <a:endParaRPr b="0" lang="cs-CZ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cs-CZ" sz="4400" spc="-1" strike="noStrike">
                <a:latin typeface="Arial"/>
              </a:rPr>
              <a:t>Klikněte pro úpravu formátu textu nadpisu</a:t>
            </a:r>
            <a:endParaRPr b="0" lang="cs-CZ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3200" spc="-1" strike="noStrike">
                <a:latin typeface="Arial"/>
              </a:rPr>
              <a:t>Klikněte pro úpravu formátu textu osnovy</a:t>
            </a:r>
            <a:endParaRPr b="0" lang="cs-CZ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800" spc="-1" strike="noStrike">
                <a:latin typeface="Arial"/>
              </a:rPr>
              <a:t>Druhá úroveň</a:t>
            </a:r>
            <a:endParaRPr b="0" lang="cs-CZ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latin typeface="Arial"/>
              </a:rPr>
              <a:t>Třetí úroveň</a:t>
            </a:r>
            <a:endParaRPr b="0" lang="cs-CZ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2000" spc="-1" strike="noStrike">
                <a:latin typeface="Arial"/>
              </a:rPr>
              <a:t>Čtvrtá úroveň osnovy</a:t>
            </a:r>
            <a:endParaRPr b="0" lang="cs-CZ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Pátá úroveň osnovy</a:t>
            </a:r>
            <a:endParaRPr b="0" lang="cs-CZ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Šestá úroveň</a:t>
            </a:r>
            <a:endParaRPr b="0" lang="cs-CZ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latin typeface="Arial"/>
              </a:rPr>
              <a:t>Sedmá úroveň</a:t>
            </a:r>
            <a:endParaRPr b="0" lang="cs-CZ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5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video" Target="../media/media25.mp4"/><Relationship Id="rId2" Type="http://schemas.microsoft.com/office/2007/relationships/media" Target="../media/media25.mp4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video" Target="../media/media29.mp4"/><Relationship Id="rId2" Type="http://schemas.microsoft.com/office/2007/relationships/media" Target="../media/media29.mp4"/><Relationship Id="rId3" Type="http://schemas.openxmlformats.org/officeDocument/2006/relationships/image" Target="../media/image30.png"/><Relationship Id="rId4" Type="http://schemas.openxmlformats.org/officeDocument/2006/relationships/image" Target="../media/image31.jpeg"/><Relationship Id="rId5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slideLayout" Target="../slideLayouts/slideLayout13.xml"/><Relationship Id="rId8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3" Type="http://schemas.openxmlformats.org/officeDocument/2006/relationships/comments" Target="../comments/comment4.xml"/><Relationship Id="rId4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video" Target="../media/media13.mp4"/><Relationship Id="rId2" Type="http://schemas.microsoft.com/office/2007/relationships/media" Target="../media/media13.mp4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ovéPole 1"/>
          <p:cNvSpPr/>
          <p:nvPr/>
        </p:nvSpPr>
        <p:spPr>
          <a:xfrm>
            <a:off x="102240" y="4372920"/>
            <a:ext cx="6408360" cy="118692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UKÁZKY NOVÉ TECHNIKY A METOD ZIMNÍ ÚDRŽBY </a:t>
            </a:r>
            <a:endParaRPr b="0" lang="cs-CZ" sz="3600" spc="-1" strike="noStrike">
              <a:latin typeface="Arial"/>
            </a:endParaRPr>
          </a:p>
        </p:txBody>
      </p:sp>
      <p:sp>
        <p:nvSpPr>
          <p:cNvPr id="121" name="TextovéPole 3"/>
          <p:cNvSpPr/>
          <p:nvPr/>
        </p:nvSpPr>
        <p:spPr>
          <a:xfrm>
            <a:off x="2771640" y="5786640"/>
            <a:ext cx="2520720" cy="72972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cs-CZ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ING. PAVEL ŠUSTR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22" name="TextovéPole 2"/>
          <p:cNvSpPr/>
          <p:nvPr/>
        </p:nvSpPr>
        <p:spPr>
          <a:xfrm>
            <a:off x="10361880" y="5980320"/>
            <a:ext cx="1674720" cy="63828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SKALSKÝ DVŮR</a:t>
            </a:r>
            <a:endParaRPr b="0" lang="cs-CZ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3.11.2021</a:t>
            </a:r>
            <a:endParaRPr b="0" lang="cs-CZ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Řečová bublina: obdélníkový bublinový popisek se zakulacenými rohy 1"/>
          <p:cNvSpPr/>
          <p:nvPr/>
        </p:nvSpPr>
        <p:spPr>
          <a:xfrm>
            <a:off x="3214080" y="152280"/>
            <a:ext cx="6058080" cy="1455480"/>
          </a:xfrm>
          <a:prstGeom prst="wedgeRoundRectCallout">
            <a:avLst>
              <a:gd name="adj1" fmla="val 16893"/>
              <a:gd name="adj2" fmla="val 85319"/>
              <a:gd name="adj3" fmla="val 166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TAŽNÉ VOZIDLO S KONTEJNERY NA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KAPALNÝ POSTŘIK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60" name="Řečová bublina: obdélníkový bublinový popisek se zakulacenými rohy 3"/>
          <p:cNvSpPr/>
          <p:nvPr/>
        </p:nvSpPr>
        <p:spPr>
          <a:xfrm>
            <a:off x="9726480" y="2226240"/>
            <a:ext cx="1841040" cy="815760"/>
          </a:xfrm>
          <a:prstGeom prst="wedgeRoundRectCallout">
            <a:avLst>
              <a:gd name="adj1" fmla="val -100532"/>
              <a:gd name="adj2" fmla="val 113348"/>
              <a:gd name="adj3" fmla="val 166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ČELNÍ RADLICE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61" name="Řečová bublina: obdélníkový bublinový popisek se zakulacenými rohy 4"/>
          <p:cNvSpPr/>
          <p:nvPr/>
        </p:nvSpPr>
        <p:spPr>
          <a:xfrm>
            <a:off x="537840" y="2011320"/>
            <a:ext cx="1840680" cy="815760"/>
          </a:xfrm>
          <a:prstGeom prst="wedgeRoundRectCallout">
            <a:avLst>
              <a:gd name="adj1" fmla="val -18577"/>
              <a:gd name="adj2" fmla="val 104873"/>
              <a:gd name="adj3" fmla="val 166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BOČNÍ RADLICE</a:t>
            </a:r>
            <a:endParaRPr b="0" lang="cs-CZ" sz="2400" spc="-1" strike="noStrike">
              <a:latin typeface="Arial"/>
            </a:endParaRPr>
          </a:p>
        </p:txBody>
      </p:sp>
      <p:pic>
        <p:nvPicPr>
          <p:cNvPr id="162" name="Obrázek 6" descr=""/>
          <p:cNvPicPr/>
          <p:nvPr/>
        </p:nvPicPr>
        <p:blipFill>
          <a:blip r:embed="rId2"/>
          <a:stretch/>
        </p:blipFill>
        <p:spPr>
          <a:xfrm>
            <a:off x="3214080" y="4519080"/>
            <a:ext cx="3489840" cy="2337120"/>
          </a:xfrm>
          <a:prstGeom prst="rect">
            <a:avLst/>
          </a:prstGeom>
          <a:ln w="38100">
            <a:solidFill>
              <a:srgbClr val="c00000"/>
            </a:solidFill>
            <a:round/>
          </a:ln>
        </p:spPr>
      </p:pic>
      <p:pic>
        <p:nvPicPr>
          <p:cNvPr id="163" name="Obrázek 8" descr=""/>
          <p:cNvPicPr/>
          <p:nvPr/>
        </p:nvPicPr>
        <p:blipFill>
          <a:blip r:embed="rId3"/>
          <a:stretch/>
        </p:blipFill>
        <p:spPr>
          <a:xfrm>
            <a:off x="0" y="4519080"/>
            <a:ext cx="3212640" cy="2337120"/>
          </a:xfrm>
          <a:prstGeom prst="rect">
            <a:avLst/>
          </a:prstGeom>
          <a:ln w="38100">
            <a:solidFill>
              <a:srgbClr val="c00000"/>
            </a:solidFill>
            <a:round/>
          </a:ln>
        </p:spPr>
      </p:pic>
      <p:sp>
        <p:nvSpPr>
          <p:cNvPr id="164" name="Řečová bublina: obdélníkový bublinový popisek se zakulacenými rohy 9"/>
          <p:cNvSpPr/>
          <p:nvPr/>
        </p:nvSpPr>
        <p:spPr>
          <a:xfrm>
            <a:off x="8100000" y="4140000"/>
            <a:ext cx="3672360" cy="1799640"/>
          </a:xfrm>
          <a:prstGeom prst="wedgeRoundRectCallout">
            <a:avLst>
              <a:gd name="adj1" fmla="val -120454"/>
              <a:gd name="adj2" fmla="val 30837"/>
              <a:gd name="adj3" fmla="val 166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OVLÁDANÍ KOL PŘÍVĚSNÉHO PLUHU </a:t>
            </a:r>
            <a:r>
              <a:rPr b="1" i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Joystick z kabiny řidiče -(alpské středisko údržby v Grenoblu)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ovéPole 1"/>
          <p:cNvSpPr/>
          <p:nvPr/>
        </p:nvSpPr>
        <p:spPr>
          <a:xfrm>
            <a:off x="288720" y="5902560"/>
            <a:ext cx="7602840" cy="51624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PŘÍVĚSNÝ PLUH SE SYPAČEM A ROZSTŘIKOVAČEM</a:t>
            </a:r>
            <a:endParaRPr b="0" lang="cs-CZ" sz="2800" spc="-1" strike="noStrike">
              <a:latin typeface="Arial"/>
            </a:endParaRPr>
          </a:p>
        </p:txBody>
      </p:sp>
      <p:sp>
        <p:nvSpPr>
          <p:cNvPr id="166" name="Řečová bublina: obdélníkový bublinový popisek se zakulacenými rohy 5"/>
          <p:cNvSpPr/>
          <p:nvPr/>
        </p:nvSpPr>
        <p:spPr>
          <a:xfrm>
            <a:off x="8598960" y="445680"/>
            <a:ext cx="2453040" cy="1493640"/>
          </a:xfrm>
          <a:prstGeom prst="wedgeRoundRectCallout">
            <a:avLst>
              <a:gd name="adj1" fmla="val -72365"/>
              <a:gd name="adj2" fmla="val 126768"/>
              <a:gd name="adj3" fmla="val 16667"/>
            </a:avLst>
          </a:prstGeom>
          <a:solidFill>
            <a:srgbClr val="ffff00"/>
          </a:solidFill>
          <a:ln w="28575">
            <a:solidFill>
              <a:srgbClr val="843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PŘÍVOD SOLANKY DO ROZSTŘIKOVAČE UMÍSTĚNÝ ZA BOČNÍ RADLICÍ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67" name="Řečová bublina: obdélníkový bublinový popisek se zakulacenými rohy 6"/>
          <p:cNvSpPr/>
          <p:nvPr/>
        </p:nvSpPr>
        <p:spPr>
          <a:xfrm>
            <a:off x="2775240" y="230760"/>
            <a:ext cx="3147120" cy="750240"/>
          </a:xfrm>
          <a:prstGeom prst="wedgeRoundRectCallout">
            <a:avLst>
              <a:gd name="adj1" fmla="val -16145"/>
              <a:gd name="adj2" fmla="val 105158"/>
              <a:gd name="adj3" fmla="val 16667"/>
            </a:avLst>
          </a:prstGeom>
          <a:solidFill>
            <a:srgbClr val="ffff00"/>
          </a:solidFill>
          <a:ln w="28575">
            <a:solidFill>
              <a:srgbClr val="843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ZÁSOBNÍK POSYPOVÉHO MATERIÁLU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68" name="Řečová bublina: obdélníkový bublinový popisek se zakulacenými rohy 2"/>
          <p:cNvSpPr/>
          <p:nvPr/>
        </p:nvSpPr>
        <p:spPr>
          <a:xfrm>
            <a:off x="8811720" y="5154840"/>
            <a:ext cx="2099880" cy="1493640"/>
          </a:xfrm>
          <a:prstGeom prst="wedgeRoundRectCallout">
            <a:avLst>
              <a:gd name="adj1" fmla="val 111602"/>
              <a:gd name="adj2" fmla="val -162368"/>
              <a:gd name="adj3" fmla="val 166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ROZTOK SOLANKY NA ŘÍDÍCÍM VOZE</a:t>
            </a:r>
            <a:endParaRPr b="0" lang="cs-CZ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ovéPole 2"/>
          <p:cNvSpPr/>
          <p:nvPr/>
        </p:nvSpPr>
        <p:spPr>
          <a:xfrm>
            <a:off x="158040" y="4865040"/>
            <a:ext cx="2750040" cy="45540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KOVOVÉ HRANY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70" name="TextovéPole 3"/>
          <p:cNvSpPr/>
          <p:nvPr/>
        </p:nvSpPr>
        <p:spPr>
          <a:xfrm>
            <a:off x="158040" y="5508720"/>
            <a:ext cx="3390480" cy="45540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KAUČUKOVÉ HRANY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71" name="TextovéPole 4"/>
          <p:cNvSpPr/>
          <p:nvPr/>
        </p:nvSpPr>
        <p:spPr>
          <a:xfrm>
            <a:off x="194040" y="6152760"/>
            <a:ext cx="3874680" cy="118692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POLYURETANOVÉ HRANY </a:t>
            </a:r>
            <a:r>
              <a:rPr b="1" i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novinka představená na Kongresu v Gdaňsku 2018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72" name="Obdélník: se zakulacenými rohy 5"/>
          <p:cNvSpPr/>
          <p:nvPr/>
        </p:nvSpPr>
        <p:spPr>
          <a:xfrm>
            <a:off x="140400" y="958320"/>
            <a:ext cx="7129800" cy="146448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MATERIÁL KONTAKTNÍCH HRAN RADLICÍ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173" name="Šipka: dolů 6"/>
          <p:cNvSpPr/>
          <p:nvPr/>
        </p:nvSpPr>
        <p:spPr>
          <a:xfrm rot="19209600">
            <a:off x="3067920" y="3342240"/>
            <a:ext cx="154800" cy="1664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Šipka: dolů 7"/>
          <p:cNvSpPr/>
          <p:nvPr/>
        </p:nvSpPr>
        <p:spPr>
          <a:xfrm flipH="1" rot="17303400">
            <a:off x="4940280" y="1729080"/>
            <a:ext cx="200880" cy="5081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ovéPole 5"/>
          <p:cNvSpPr/>
          <p:nvPr/>
        </p:nvSpPr>
        <p:spPr>
          <a:xfrm>
            <a:off x="203040" y="193320"/>
            <a:ext cx="4274640" cy="9428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VÝHODY A PŘEDNOSTI POLYURETANOVÝCH HRAN</a:t>
            </a:r>
            <a:endParaRPr b="0" lang="cs-CZ" sz="2800" spc="-1" strike="noStrike">
              <a:latin typeface="Arial"/>
            </a:endParaRPr>
          </a:p>
        </p:txBody>
      </p:sp>
      <p:sp>
        <p:nvSpPr>
          <p:cNvPr id="176" name="TextovéPole 6"/>
          <p:cNvSpPr/>
          <p:nvPr/>
        </p:nvSpPr>
        <p:spPr>
          <a:xfrm>
            <a:off x="260640" y="2564640"/>
            <a:ext cx="2232000" cy="63828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VYSOKÁ ODOLNOST PROTI ODĚRU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77" name="TextovéPole 7"/>
          <p:cNvSpPr/>
          <p:nvPr/>
        </p:nvSpPr>
        <p:spPr>
          <a:xfrm>
            <a:off x="274680" y="3446640"/>
            <a:ext cx="3186360" cy="63828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ODOLNOST PROTI UV ZÁŘENÍ A TEPLOTNÍM VÝKYVŮM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78" name="TextovéPole 8"/>
          <p:cNvSpPr/>
          <p:nvPr/>
        </p:nvSpPr>
        <p:spPr>
          <a:xfrm>
            <a:off x="274680" y="4285440"/>
            <a:ext cx="2805840" cy="63828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ODOLNÝ DYNAMICKÉMU ZATÍŽENÍ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79" name="TextovéPole 9"/>
          <p:cNvSpPr/>
          <p:nvPr/>
        </p:nvSpPr>
        <p:spPr>
          <a:xfrm>
            <a:off x="291600" y="2031480"/>
            <a:ext cx="2547000" cy="36396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ODOLNÝ CHEMIKÁLIÍM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0" name="TextovéPole 10"/>
          <p:cNvSpPr/>
          <p:nvPr/>
        </p:nvSpPr>
        <p:spPr>
          <a:xfrm>
            <a:off x="274680" y="5124600"/>
            <a:ext cx="4496400" cy="63828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ABSORBUJE NÁRAZY A SNIŽUJE HLUČNOST RADLICE O POVRCH VOZOVKY 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1" name="TextovéPole 11"/>
          <p:cNvSpPr/>
          <p:nvPr/>
        </p:nvSpPr>
        <p:spPr>
          <a:xfrm>
            <a:off x="271800" y="6065640"/>
            <a:ext cx="4374360" cy="63828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CHRÁNÍ POVRCH SNADNO KORODUJÍCÍCH MATERIÁLŮ 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2" name="TextovéPole 12"/>
          <p:cNvSpPr/>
          <p:nvPr/>
        </p:nvSpPr>
        <p:spPr>
          <a:xfrm>
            <a:off x="8861040" y="2765160"/>
            <a:ext cx="3069720" cy="9428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NEVÝHODY KOVOVÝCH HRAN</a:t>
            </a:r>
            <a:endParaRPr b="0" lang="cs-CZ" sz="2800" spc="-1" strike="noStrike">
              <a:latin typeface="Arial"/>
            </a:endParaRPr>
          </a:p>
        </p:txBody>
      </p:sp>
      <p:sp>
        <p:nvSpPr>
          <p:cNvPr id="183" name="TextovéPole 13"/>
          <p:cNvSpPr/>
          <p:nvPr/>
        </p:nvSpPr>
        <p:spPr>
          <a:xfrm>
            <a:off x="8861040" y="4098240"/>
            <a:ext cx="2581560" cy="363960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KOROZE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4" name="TextovéPole 3"/>
          <p:cNvSpPr/>
          <p:nvPr/>
        </p:nvSpPr>
        <p:spPr>
          <a:xfrm>
            <a:off x="8910360" y="4663800"/>
            <a:ext cx="2532240" cy="3639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HLUČNOST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5" name="TextovéPole 14"/>
          <p:cNvSpPr/>
          <p:nvPr/>
        </p:nvSpPr>
        <p:spPr>
          <a:xfrm>
            <a:off x="8899560" y="5216040"/>
            <a:ext cx="2532240" cy="63828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OPOTŘEBOVÁNÍ SILNIČNÍHO POVRCHU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86" name="TextovéPole 2"/>
          <p:cNvSpPr/>
          <p:nvPr/>
        </p:nvSpPr>
        <p:spPr>
          <a:xfrm>
            <a:off x="5279040" y="3285000"/>
            <a:ext cx="3072960" cy="88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NEVÝHODY</a:t>
            </a: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KAUČUKOVÝCH HRAN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87" name="TextovéPole 4"/>
          <p:cNvSpPr/>
          <p:nvPr/>
        </p:nvSpPr>
        <p:spPr>
          <a:xfrm>
            <a:off x="5279040" y="4403520"/>
            <a:ext cx="2805840" cy="45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UV ZÁŘENÍ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88" name="TextovéPole 15"/>
          <p:cNvSpPr/>
          <p:nvPr/>
        </p:nvSpPr>
        <p:spPr>
          <a:xfrm>
            <a:off x="5279040" y="5028120"/>
            <a:ext cx="3285360" cy="45540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ZNAČNÝ ODĚR HRANY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89" name="TextovéPole 1"/>
          <p:cNvSpPr/>
          <p:nvPr/>
        </p:nvSpPr>
        <p:spPr>
          <a:xfrm>
            <a:off x="8894520" y="6052680"/>
            <a:ext cx="2725920" cy="63828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NÁRAZOVÝ ÚČINEK KOVÝCH  HRAN</a:t>
            </a:r>
            <a:endParaRPr b="0" lang="cs-CZ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c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Nadpis 1"/>
          <p:cNvSpPr/>
          <p:nvPr/>
        </p:nvSpPr>
        <p:spPr>
          <a:xfrm>
            <a:off x="1989000" y="446400"/>
            <a:ext cx="9279720" cy="699840"/>
          </a:xfrm>
          <a:prstGeom prst="rect">
            <a:avLst/>
          </a:prstGeom>
          <a:solidFill>
            <a:srgbClr val="ffff00"/>
          </a:solidFill>
          <a:ln w="2844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9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 Light"/>
                <a:ea typeface="DejaVu Sans"/>
              </a:rPr>
              <a:t>ANALÝZA FUNKCE DOLNÍ SKLOPNÉ HRANY PLUHŮ</a:t>
            </a:r>
            <a:endParaRPr b="0" lang="cs-CZ" sz="3200" spc="-1" strike="noStrike">
              <a:latin typeface="Arial"/>
            </a:endParaRPr>
          </a:p>
        </p:txBody>
      </p:sp>
      <p:pic>
        <p:nvPicPr>
          <p:cNvPr id="191" name="Obrázek 4" descr=""/>
          <p:cNvPicPr/>
          <p:nvPr/>
        </p:nvPicPr>
        <p:blipFill>
          <a:blip r:embed="rId1"/>
          <a:stretch/>
        </p:blipFill>
        <p:spPr>
          <a:xfrm>
            <a:off x="180000" y="1710000"/>
            <a:ext cx="6644880" cy="4481280"/>
          </a:xfrm>
          <a:prstGeom prst="rect">
            <a:avLst/>
          </a:prstGeom>
          <a:ln w="0">
            <a:noFill/>
          </a:ln>
        </p:spPr>
      </p:pic>
      <p:pic>
        <p:nvPicPr>
          <p:cNvPr id="192" name="Obrázek 6" descr=""/>
          <p:cNvPicPr/>
          <p:nvPr/>
        </p:nvPicPr>
        <p:blipFill>
          <a:blip r:embed="rId2"/>
          <a:stretch/>
        </p:blipFill>
        <p:spPr>
          <a:xfrm>
            <a:off x="5485680" y="1716480"/>
            <a:ext cx="6834240" cy="4501800"/>
          </a:xfrm>
          <a:prstGeom prst="rect">
            <a:avLst/>
          </a:prstGeom>
          <a:ln w="0">
            <a:noFill/>
          </a:ln>
        </p:spPr>
      </p:pic>
      <p:sp>
        <p:nvSpPr>
          <p:cNvPr id="193" name="TextovéPole 2"/>
          <p:cNvSpPr/>
          <p:nvPr/>
        </p:nvSpPr>
        <p:spPr>
          <a:xfrm>
            <a:off x="2653560" y="3429000"/>
            <a:ext cx="2085840" cy="82116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HRANA PŘED PŘEKÁŽKOU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94" name="TextovéPole 5"/>
          <p:cNvSpPr/>
          <p:nvPr/>
        </p:nvSpPr>
        <p:spPr>
          <a:xfrm>
            <a:off x="7698600" y="3429000"/>
            <a:ext cx="2085840" cy="82116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HRANA NA PŘEKÁŽCE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95" name="Šipka: doleva 3"/>
          <p:cNvSpPr/>
          <p:nvPr/>
        </p:nvSpPr>
        <p:spPr>
          <a:xfrm rot="19283400">
            <a:off x="2342160" y="4755960"/>
            <a:ext cx="1585080" cy="19764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6" name="Šipka: doleva 7"/>
          <p:cNvSpPr/>
          <p:nvPr/>
        </p:nvSpPr>
        <p:spPr>
          <a:xfrm>
            <a:off x="7516440" y="5170680"/>
            <a:ext cx="1725840" cy="25632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Řečová bublina: obdélníkový bublinový popisek se zakulacenými rohy 8"/>
          <p:cNvSpPr/>
          <p:nvPr/>
        </p:nvSpPr>
        <p:spPr>
          <a:xfrm>
            <a:off x="368280" y="1716480"/>
            <a:ext cx="1230120" cy="569880"/>
          </a:xfrm>
          <a:prstGeom prst="wedgeRoundRectCallout">
            <a:avLst>
              <a:gd name="adj1" fmla="val 32534"/>
              <a:gd name="adj2" fmla="val 286945"/>
              <a:gd name="adj3" fmla="val 16667"/>
            </a:avLst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PRUŽINA  100%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198" name="Řečová bublina: obdélníkový bublinový popisek se zakulacenými rohy 9"/>
          <p:cNvSpPr/>
          <p:nvPr/>
        </p:nvSpPr>
        <p:spPr>
          <a:xfrm>
            <a:off x="6059880" y="1716480"/>
            <a:ext cx="1230120" cy="569880"/>
          </a:xfrm>
          <a:prstGeom prst="wedgeRoundRectCallout">
            <a:avLst>
              <a:gd name="adj1" fmla="val 12946"/>
              <a:gd name="adj2" fmla="val 264723"/>
              <a:gd name="adj3" fmla="val 16667"/>
            </a:avLst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PRUŽINA  70%</a:t>
            </a:r>
            <a:endParaRPr b="0" lang="cs-CZ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0" y="41040"/>
            <a:ext cx="12191400" cy="6815160"/>
          </a:xfrm>
          <a:prstGeom prst="rect">
            <a:avLst/>
          </a:prstGeom>
          <a:ln w="0">
            <a:noFill/>
          </a:ln>
        </p:spPr>
      </p:pic>
      <p:sp>
        <p:nvSpPr>
          <p:cNvPr id="200" name="TextovéPole 4"/>
          <p:cNvSpPr/>
          <p:nvPr/>
        </p:nvSpPr>
        <p:spPr>
          <a:xfrm>
            <a:off x="1369800" y="374040"/>
            <a:ext cx="9378360" cy="36396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STUDIE UCHYCENÍ PLUHŮ FIREM WESTERN A BOSS VČETNĚ POHLEDU DO KABINY ŘIDIČE 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201" name="Tlačítko akce: Přejít zpět nebo Předchozí 1"/>
          <p:cNvSpPr/>
          <p:nvPr/>
        </p:nvSpPr>
        <p:spPr>
          <a:xfrm>
            <a:off x="10962000" y="6000840"/>
            <a:ext cx="1072800" cy="512640"/>
          </a:xfrm>
          <a:prstGeom prst="actionButtonBackPrevious">
            <a:avLst/>
          </a:prstGeom>
          <a:solidFill>
            <a:srgbClr val="4472c4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" dur="indefinite" restart="never" nodeType="tmRoot">
          <p:childTnLst>
            <p:seq>
              <p:cTn id="13" dur="indefinite" nodeType="mainSeq"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17" dur="8429" fill="hold"/>
                                        <p:tgtEl>
                                          <p:spTgt spid="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18" restart="whenNotActive" nodeType="interactiveSeq" fill="hold">
                <p:stCondLst>
                  <p:cond delay="0" evt="onClick">
                    <p:tgtEl>
                      <p:spTgt spid="199"/>
                    </p:tgtEl>
                  </p:cond>
                </p:stCondLst>
                <p:childTnLst>
                  <p:par>
                    <p:cTn id="19" fill="hold">
                      <p:stCondLst>
                        <p:cond delay="0" evt="onClick">
                          <p:tgtEl>
                            <p:spTgt spid="199"/>
                          </p:tgtEl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ovéPole 1"/>
          <p:cNvSpPr/>
          <p:nvPr/>
        </p:nvSpPr>
        <p:spPr>
          <a:xfrm>
            <a:off x="443520" y="1638360"/>
            <a:ext cx="4390560" cy="118692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VEDOUCÍ VOZIDLO S ŘIDIČEM OVLÁDÁ DALŠÍ TŘI STROJE BEZ OBSLUHY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03" name="TextovéPole 3"/>
          <p:cNvSpPr/>
          <p:nvPr/>
        </p:nvSpPr>
        <p:spPr>
          <a:xfrm>
            <a:off x="112680" y="97200"/>
            <a:ext cx="8026920" cy="57708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UKÁZKA AUTONOMNÍHO ŘÍZENÍ VOZIDEL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204" name="Šipka: dolů 4"/>
          <p:cNvSpPr/>
          <p:nvPr/>
        </p:nvSpPr>
        <p:spPr>
          <a:xfrm>
            <a:off x="2147400" y="2826360"/>
            <a:ext cx="372240" cy="1051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Pravá složená závorka 5"/>
          <p:cNvSpPr/>
          <p:nvPr/>
        </p:nvSpPr>
        <p:spPr>
          <a:xfrm flipH="1" rot="13722600">
            <a:off x="9383040" y="374040"/>
            <a:ext cx="480240" cy="2693520"/>
          </a:xfrm>
          <a:prstGeom prst="rightBrace">
            <a:avLst>
              <a:gd name="adj1" fmla="val 8333"/>
              <a:gd name="adj2" fmla="val 48969"/>
            </a:avLst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TextovéPole 6"/>
          <p:cNvSpPr/>
          <p:nvPr/>
        </p:nvSpPr>
        <p:spPr>
          <a:xfrm>
            <a:off x="9168480" y="2241720"/>
            <a:ext cx="1625400" cy="45540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BEZ ŘIDIČE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07" name="TextovéPole 9"/>
          <p:cNvSpPr/>
          <p:nvPr/>
        </p:nvSpPr>
        <p:spPr>
          <a:xfrm>
            <a:off x="5569920" y="5976000"/>
            <a:ext cx="6101280" cy="45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-GB" sz="2400" spc="-1" strike="noStrike">
                <a:solidFill>
                  <a:srgbClr val="00b0f0"/>
                </a:solidFill>
                <a:latin typeface="Calibri"/>
                <a:ea typeface="DejaVu Sans"/>
              </a:rPr>
              <a:t>https://www.youtube.com/watch?v=Ijl90cyaIeY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ovéPole 4"/>
          <p:cNvSpPr/>
          <p:nvPr/>
        </p:nvSpPr>
        <p:spPr>
          <a:xfrm>
            <a:off x="0" y="0"/>
            <a:ext cx="12191400" cy="106452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DÁLKOVÉ OVLÁDÁNÍ PLUHU Z KABINY PRVNÍHO VOZU.</a:t>
            </a:r>
            <a:endParaRPr b="0" lang="cs-CZ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PŘESNOST JE 3 CM.</a:t>
            </a:r>
            <a:endParaRPr b="0" lang="cs-CZ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0" y="12600"/>
            <a:ext cx="12191400" cy="6856200"/>
          </a:xfrm>
          <a:prstGeom prst="rect">
            <a:avLst/>
          </a:prstGeom>
          <a:ln w="0">
            <a:noFill/>
          </a:ln>
        </p:spPr>
      </p:pic>
      <p:sp>
        <p:nvSpPr>
          <p:cNvPr id="210" name="Tlačítko akce: Přejít zpět nebo Předchozí 2"/>
          <p:cNvSpPr/>
          <p:nvPr/>
        </p:nvSpPr>
        <p:spPr>
          <a:xfrm>
            <a:off x="11089800" y="6151320"/>
            <a:ext cx="846000" cy="530280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1" name="Obrázek 4" descr=""/>
          <p:cNvPicPr/>
          <p:nvPr/>
        </p:nvPicPr>
        <p:blipFill>
          <a:blip r:embed="rId4"/>
          <a:stretch/>
        </p:blipFill>
        <p:spPr>
          <a:xfrm>
            <a:off x="352800" y="806040"/>
            <a:ext cx="11412720" cy="4908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" dur="indefinite" restart="never" nodeType="tmRoot">
          <p:childTnLst>
            <p:seq>
              <p:cTn id="24" dur="indefinite" nodeType="mainSeq"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Řečová bublina: obdélníkový bublinový popisek se zakulacenými rohy 1"/>
          <p:cNvSpPr/>
          <p:nvPr/>
        </p:nvSpPr>
        <p:spPr>
          <a:xfrm>
            <a:off x="2966760" y="4860000"/>
            <a:ext cx="2880000" cy="1800000"/>
          </a:xfrm>
          <a:prstGeom prst="wedgeRoundRectCallout">
            <a:avLst>
              <a:gd name="adj1" fmla="val -149891"/>
              <a:gd name="adj2" fmla="val 22838"/>
              <a:gd name="adj3" fmla="val 16667"/>
            </a:avLst>
          </a:prstGeom>
          <a:solidFill>
            <a:srgbClr val="ffff00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Opěru skladu vytváří  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jeden nosný kontejner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13" name="Přímá spojnice se šipkou 3"/>
          <p:cNvSpPr/>
          <p:nvPr/>
        </p:nvSpPr>
        <p:spPr>
          <a:xfrm>
            <a:off x="6332040" y="512640"/>
            <a:ext cx="360" cy="6219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ff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TextovéPole 2"/>
          <p:cNvSpPr/>
          <p:nvPr/>
        </p:nvSpPr>
        <p:spPr>
          <a:xfrm>
            <a:off x="7673400" y="124560"/>
            <a:ext cx="4393800" cy="106452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450720" indent="-448920">
              <a:lnSpc>
                <a:spcPct val="100000"/>
              </a:lnSpc>
              <a:tabLst>
                <a:tab algn="l" pos="0"/>
              </a:tabLst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MOBILNÍ SKLADY</a:t>
            </a:r>
            <a:endParaRPr b="0" lang="cs-CZ" sz="3200" spc="-1" strike="noStrike">
              <a:latin typeface="Arial"/>
            </a:endParaRPr>
          </a:p>
          <a:p>
            <a:pPr marL="450720" indent="-448920">
              <a:lnSpc>
                <a:spcPct val="100000"/>
              </a:lnSpc>
              <a:tabLst>
                <a:tab algn="l" pos="0"/>
              </a:tabLst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SYPKÝCH MATERIÁLŮ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215" name="TextovéPole 4"/>
          <p:cNvSpPr/>
          <p:nvPr/>
        </p:nvSpPr>
        <p:spPr>
          <a:xfrm>
            <a:off x="5140440" y="3623040"/>
            <a:ext cx="718560" cy="3639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7,5 m</a:t>
            </a:r>
            <a:endParaRPr b="0" lang="cs-CZ" sz="1800" spc="-1" strike="noStrike">
              <a:latin typeface="Arial"/>
            </a:endParaRPr>
          </a:p>
        </p:txBody>
      </p:sp>
      <p:sp>
        <p:nvSpPr>
          <p:cNvPr id="216" name="Přímá spojnice se šipkou 6"/>
          <p:cNvSpPr/>
          <p:nvPr/>
        </p:nvSpPr>
        <p:spPr>
          <a:xfrm>
            <a:off x="2909520" y="6733440"/>
            <a:ext cx="7064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ff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ovéPole 1"/>
          <p:cNvSpPr/>
          <p:nvPr/>
        </p:nvSpPr>
        <p:spPr>
          <a:xfrm>
            <a:off x="1701720" y="4397400"/>
            <a:ext cx="10337040" cy="191844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343080" indent="-341280">
              <a:lnSpc>
                <a:spcPct val="100000"/>
              </a:lnSpc>
              <a:buClr>
                <a:srgbClr val="c00000"/>
              </a:buClr>
              <a:buFont typeface="StarSymbol"/>
              <a:buAutoNum type="arabicParenR"/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- RŮZNÉ TVARY PLUHŮ A RADLIC PRO ŠIRŠÍ ZÁBĚR POVRCHU VOZOVKY   </a:t>
            </a:r>
            <a:endParaRPr b="0" lang="cs-CZ" sz="2400" spc="-1" strike="noStrike">
              <a:latin typeface="Arial"/>
            </a:endParaRPr>
          </a:p>
          <a:p>
            <a:pPr marL="343080" indent="-341280">
              <a:lnSpc>
                <a:spcPct val="100000"/>
              </a:lnSpc>
              <a:buClr>
                <a:srgbClr val="c00000"/>
              </a:buClr>
              <a:buFont typeface="StarSymbol"/>
              <a:buAutoNum type="arabicParenR"/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- PŘÍVĚSNÉ PLUHY, SYPAČE A ROZSTŘIKOVAČE KAPALNÝCH SMĚSÍ  </a:t>
            </a:r>
            <a:endParaRPr b="0" lang="cs-CZ" sz="2400" spc="-1" strike="noStrike">
              <a:latin typeface="Arial"/>
            </a:endParaRPr>
          </a:p>
          <a:p>
            <a:pPr marL="343080" indent="-341280">
              <a:lnSpc>
                <a:spcPct val="100000"/>
              </a:lnSpc>
              <a:buClr>
                <a:srgbClr val="c00000"/>
              </a:buClr>
              <a:buFont typeface="StarSymbol"/>
              <a:buAutoNum type="arabicParenR"/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- NOVÉ DRUHY KONTAKTNÍCH HRAN PLUHŮ</a:t>
            </a:r>
            <a:endParaRPr b="0" lang="cs-CZ" sz="2400" spc="-1" strike="noStrike">
              <a:latin typeface="Arial"/>
            </a:endParaRPr>
          </a:p>
          <a:p>
            <a:pPr marL="343080" indent="-341280">
              <a:lnSpc>
                <a:spcPct val="100000"/>
              </a:lnSpc>
              <a:buClr>
                <a:srgbClr val="c00000"/>
              </a:buClr>
              <a:buFont typeface="StarSymbol"/>
              <a:buAutoNum type="arabicParenR"/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- AUTONOMNÍ ŘÍZENÍ VOZIDEL ZIMNÍ ÚDRŽBY</a:t>
            </a:r>
            <a:endParaRPr b="0" lang="cs-CZ" sz="2400" spc="-1" strike="noStrike">
              <a:latin typeface="Arial"/>
            </a:endParaRPr>
          </a:p>
          <a:p>
            <a:pPr marL="343080" indent="-341280">
              <a:lnSpc>
                <a:spcPct val="100000"/>
              </a:lnSpc>
              <a:buClr>
                <a:srgbClr val="c00000"/>
              </a:buClr>
              <a:buFont typeface="StarSymbol"/>
              <a:buAutoNum type="arabicParenR"/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- MOBILNÍ SKLADY SYPKÝCH MATERIÁLŮ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24" name="TextovéPole 2"/>
          <p:cNvSpPr/>
          <p:nvPr/>
        </p:nvSpPr>
        <p:spPr>
          <a:xfrm>
            <a:off x="7010640" y="212040"/>
            <a:ext cx="4888080" cy="51660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OBSAH UKÁZEK :</a:t>
            </a:r>
            <a:endParaRPr b="0" lang="cs-CZ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Řečová bublina: obdélníkový bublinový popisek se zakulacenými rohy 1"/>
          <p:cNvSpPr/>
          <p:nvPr/>
        </p:nvSpPr>
        <p:spPr>
          <a:xfrm>
            <a:off x="9359280" y="4860000"/>
            <a:ext cx="2650320" cy="1438920"/>
          </a:xfrm>
          <a:prstGeom prst="wedgeRoundRectCallout">
            <a:avLst>
              <a:gd name="adj1" fmla="val -106535"/>
              <a:gd name="adj2" fmla="val 27326"/>
              <a:gd name="adj3" fmla="val 16667"/>
            </a:avLst>
          </a:prstGeom>
          <a:solidFill>
            <a:srgbClr val="ffff00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Opěra ve výšce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dvou nosných kontejnerů skladu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cs-CZ" sz="2400" spc="-1" strike="noStrike">
              <a:latin typeface="Arial"/>
            </a:endParaRPr>
          </a:p>
        </p:txBody>
      </p:sp>
      <p:sp>
        <p:nvSpPr>
          <p:cNvPr id="218" name="Přímá spojnice se šipkou 2"/>
          <p:cNvSpPr/>
          <p:nvPr/>
        </p:nvSpPr>
        <p:spPr>
          <a:xfrm flipH="1">
            <a:off x="3805200" y="644400"/>
            <a:ext cx="360" cy="6211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ff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TextovéPole 3"/>
          <p:cNvSpPr/>
          <p:nvPr/>
        </p:nvSpPr>
        <p:spPr>
          <a:xfrm>
            <a:off x="5128200" y="3226320"/>
            <a:ext cx="1009440" cy="45540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9,5 m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20" name="Přímá spojnice se šipkou 5"/>
          <p:cNvSpPr/>
          <p:nvPr/>
        </p:nvSpPr>
        <p:spPr>
          <a:xfrm>
            <a:off x="1053000" y="3642120"/>
            <a:ext cx="5859000" cy="18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ff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TextovéPole 4"/>
          <p:cNvSpPr/>
          <p:nvPr/>
        </p:nvSpPr>
        <p:spPr>
          <a:xfrm rot="5400000">
            <a:off x="2775960" y="1608480"/>
            <a:ext cx="1127520" cy="45540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12,5 m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Vývojový diagram: alternativní postup 1"/>
          <p:cNvSpPr/>
          <p:nvPr/>
        </p:nvSpPr>
        <p:spPr>
          <a:xfrm>
            <a:off x="539280" y="4860000"/>
            <a:ext cx="6508440" cy="1500840"/>
          </a:xfrm>
          <a:prstGeom prst="flowChartAlternateProcess">
            <a:avLst/>
          </a:prstGeom>
          <a:solidFill>
            <a:srgbClr val="ffff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SKLADOVÁNÍ CHLORIDU SODNÉHO – (Středisko údržby v Grenoble 2019)</a:t>
            </a:r>
            <a:endParaRPr b="0" lang="cs-CZ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Vývojový diagram: alternativní postup 2"/>
          <p:cNvSpPr/>
          <p:nvPr/>
        </p:nvSpPr>
        <p:spPr>
          <a:xfrm>
            <a:off x="209160" y="4140000"/>
            <a:ext cx="2850840" cy="2649600"/>
          </a:xfrm>
          <a:prstGeom prst="flowChartAlternateProcess">
            <a:avLst/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cs-CZ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SKLAD CHLORIDU VÁPENATÉHO (Grenoble 2019)</a:t>
            </a:r>
            <a:endParaRPr b="0" lang="cs-CZ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Obdélník 3"/>
          <p:cNvSpPr/>
          <p:nvPr/>
        </p:nvSpPr>
        <p:spPr>
          <a:xfrm>
            <a:off x="5283720" y="182880"/>
            <a:ext cx="3249720" cy="6688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TextovéPole 4"/>
          <p:cNvSpPr/>
          <p:nvPr/>
        </p:nvSpPr>
        <p:spPr>
          <a:xfrm>
            <a:off x="3924360" y="1193760"/>
            <a:ext cx="7936560" cy="222408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cs-CZ" sz="2000" spc="-1" strike="noStrike" u="sng">
                <a:solidFill>
                  <a:srgbClr val="c00000"/>
                </a:solidFill>
                <a:uFillTx/>
                <a:latin typeface="Calibri"/>
                <a:ea typeface="DejaVu Sans"/>
              </a:rPr>
              <a:t>Pozn</a:t>
            </a: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.-NOVINKY V TECHNICE NEDOPLNĚNÉ PROTOŽE se neuskutečnil :</a:t>
            </a:r>
            <a:endParaRPr b="0" lang="cs-CZ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- Seminář ČSS Skalský Dvůr (březen 2020)</a:t>
            </a:r>
            <a:endParaRPr b="0" lang="cs-CZ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- Kongres silniční techniky Verona (březen 2020), </a:t>
            </a:r>
            <a:endParaRPr b="0" lang="cs-CZ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-Světová výstava Amsterodam (březen 2020, únor 2021) </a:t>
            </a:r>
            <a:endParaRPr b="0" lang="cs-CZ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- Mezinárodní veletrh Brno 2021, stavební veletrh Brno 2020</a:t>
            </a:r>
            <a:endParaRPr b="0" lang="cs-CZ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Použité ukázky jsou se souhlasem výrobců z Kongresu PIARC Gdaňsk 2018, na výběru spolupracoval Ing. Ježek </a:t>
            </a:r>
            <a:endParaRPr b="0" lang="cs-CZ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Obdélník: se zakulacenými rohy 2_1"/>
          <p:cNvSpPr/>
          <p:nvPr/>
        </p:nvSpPr>
        <p:spPr>
          <a:xfrm>
            <a:off x="5760000" y="5580000"/>
            <a:ext cx="5609520" cy="82944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DĚKUJI ZA POZORNOST</a:t>
            </a:r>
            <a:endParaRPr b="0" lang="cs-CZ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PAVEL ŠUSTR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27" name="Obdélník: se zakulacenými rohy 2_0"/>
          <p:cNvSpPr/>
          <p:nvPr/>
        </p:nvSpPr>
        <p:spPr>
          <a:xfrm>
            <a:off x="900000" y="180000"/>
            <a:ext cx="5609520" cy="82944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Obměny techniky se nebojme. Záloha musí vždy být v pohotovosti.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Skupina 1"/>
          <p:cNvGrpSpPr/>
          <p:nvPr/>
        </p:nvGrpSpPr>
        <p:grpSpPr>
          <a:xfrm>
            <a:off x="-78120" y="0"/>
            <a:ext cx="12227760" cy="6856200"/>
            <a:chOff x="-78120" y="0"/>
            <a:chExt cx="12227760" cy="6856200"/>
          </a:xfrm>
        </p:grpSpPr>
        <p:pic>
          <p:nvPicPr>
            <p:cNvPr id="126" name="Obrázek 2" descr=""/>
            <p:cNvPicPr/>
            <p:nvPr/>
          </p:nvPicPr>
          <p:blipFill>
            <a:blip r:embed="rId1"/>
            <a:stretch/>
          </p:blipFill>
          <p:spPr>
            <a:xfrm>
              <a:off x="-41400" y="0"/>
              <a:ext cx="4378680" cy="3079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7" name="Obrázek 5" descr=""/>
            <p:cNvPicPr/>
            <p:nvPr/>
          </p:nvPicPr>
          <p:blipFill>
            <a:blip r:embed="rId2"/>
            <a:stretch/>
          </p:blipFill>
          <p:spPr>
            <a:xfrm>
              <a:off x="-41400" y="4145040"/>
              <a:ext cx="4220280" cy="27111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Obrázek 7" descr=""/>
            <p:cNvPicPr/>
            <p:nvPr/>
          </p:nvPicPr>
          <p:blipFill>
            <a:blip r:embed="rId3"/>
            <a:stretch/>
          </p:blipFill>
          <p:spPr>
            <a:xfrm>
              <a:off x="4139280" y="4155120"/>
              <a:ext cx="4453920" cy="2680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Obrázek 9" descr=""/>
            <p:cNvPicPr/>
            <p:nvPr/>
          </p:nvPicPr>
          <p:blipFill>
            <a:blip r:embed="rId4"/>
            <a:stretch/>
          </p:blipFill>
          <p:spPr>
            <a:xfrm>
              <a:off x="4338720" y="20880"/>
              <a:ext cx="3506400" cy="30794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30" name="TextovéPole 3"/>
            <p:cNvSpPr/>
            <p:nvPr/>
          </p:nvSpPr>
          <p:spPr>
            <a:xfrm>
              <a:off x="-78120" y="3067560"/>
              <a:ext cx="12191400" cy="57708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c00000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cs-CZ" sz="24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RŮZNÉ TVARY PLUHŮ A RADLIC PRO ŠIRŠÍ ZÁBĚR POVRCHU VOZOVKY</a:t>
              </a:r>
              <a:r>
                <a:rPr b="1" lang="cs-CZ" sz="3200" spc="-1" strike="noStrike">
                  <a:solidFill>
                    <a:srgbClr val="c00000"/>
                  </a:solidFill>
                  <a:latin typeface="Calibri"/>
                  <a:ea typeface="DejaVu Sans"/>
                </a:rPr>
                <a:t> </a:t>
              </a:r>
              <a:endParaRPr b="0" lang="cs-CZ" sz="3200" spc="-1" strike="noStrike">
                <a:latin typeface="Arial"/>
              </a:endParaRPr>
            </a:p>
          </p:txBody>
        </p:sp>
        <p:pic>
          <p:nvPicPr>
            <p:cNvPr id="131" name="Obrázek 4" descr=""/>
            <p:cNvPicPr/>
            <p:nvPr/>
          </p:nvPicPr>
          <p:blipFill>
            <a:blip r:embed="rId5"/>
            <a:stretch/>
          </p:blipFill>
          <p:spPr>
            <a:xfrm>
              <a:off x="8594640" y="4145040"/>
              <a:ext cx="3555000" cy="27111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2" name="Obrázek 6" descr=""/>
            <p:cNvPicPr/>
            <p:nvPr/>
          </p:nvPicPr>
          <p:blipFill>
            <a:blip r:embed="rId6"/>
            <a:stretch/>
          </p:blipFill>
          <p:spPr>
            <a:xfrm>
              <a:off x="7357320" y="0"/>
              <a:ext cx="4653720" cy="30391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ovéPole 3"/>
          <p:cNvSpPr/>
          <p:nvPr/>
        </p:nvSpPr>
        <p:spPr>
          <a:xfrm>
            <a:off x="7527960" y="273240"/>
            <a:ext cx="4378320" cy="118692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DVOUDÍLNÁ TELESKOPICKÁ RADLICE OVLÁDANÁ Z KABINY ŘÍDIČE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34" name="TextovéPole 4"/>
          <p:cNvSpPr/>
          <p:nvPr/>
        </p:nvSpPr>
        <p:spPr>
          <a:xfrm>
            <a:off x="8950680" y="6061680"/>
            <a:ext cx="2570040" cy="51624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1" lang="cs-CZ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ŠÍŘKA 4,25 M</a:t>
            </a:r>
            <a:endParaRPr b="0" lang="cs-CZ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a9d18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Obrázek 13" descr=""/>
          <p:cNvPicPr/>
          <p:nvPr/>
        </p:nvPicPr>
        <p:blipFill>
          <a:blip r:embed="rId1"/>
          <a:stretch/>
        </p:blipFill>
        <p:spPr>
          <a:xfrm>
            <a:off x="6116760" y="844200"/>
            <a:ext cx="6073920" cy="4326480"/>
          </a:xfrm>
          <a:prstGeom prst="rect">
            <a:avLst/>
          </a:prstGeom>
          <a:ln w="0">
            <a:noFill/>
          </a:ln>
        </p:spPr>
      </p:pic>
      <p:sp>
        <p:nvSpPr>
          <p:cNvPr id="136" name="TextovéPole 1"/>
          <p:cNvSpPr/>
          <p:nvPr/>
        </p:nvSpPr>
        <p:spPr>
          <a:xfrm>
            <a:off x="2857320" y="108360"/>
            <a:ext cx="6780960" cy="57708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TŘÍDÍLNÁ TELESKOPICKÉ RADLICE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137" name="TextovéPole 3"/>
          <p:cNvSpPr/>
          <p:nvPr/>
        </p:nvSpPr>
        <p:spPr>
          <a:xfrm>
            <a:off x="272520" y="5438880"/>
            <a:ext cx="5650200" cy="8211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NASTAVITELNÁ  TŘÍDÍLNÁ TELESKOPICKÁ RADLICÍ - ovládání z kabiny</a:t>
            </a:r>
            <a:endParaRPr b="0" lang="cs-CZ" sz="2400" spc="-1" strike="noStrike">
              <a:latin typeface="Arial"/>
            </a:endParaRPr>
          </a:p>
        </p:txBody>
      </p:sp>
      <p:pic>
        <p:nvPicPr>
          <p:cNvPr id="138" name="Obrázek 5" descr=""/>
          <p:cNvPicPr/>
          <p:nvPr/>
        </p:nvPicPr>
        <p:blipFill>
          <a:blip r:embed="rId2"/>
          <a:stretch/>
        </p:blipFill>
        <p:spPr>
          <a:xfrm>
            <a:off x="-17640" y="900000"/>
            <a:ext cx="6094800" cy="4249080"/>
          </a:xfrm>
          <a:prstGeom prst="rect">
            <a:avLst/>
          </a:prstGeom>
          <a:ln w="28575">
            <a:solidFill>
              <a:srgbClr val="843c0b"/>
            </a:solidFill>
            <a:round/>
          </a:ln>
        </p:spPr>
      </p:pic>
      <p:sp>
        <p:nvSpPr>
          <p:cNvPr id="139" name="TextovéPole 8"/>
          <p:cNvSpPr/>
          <p:nvPr/>
        </p:nvSpPr>
        <p:spPr>
          <a:xfrm>
            <a:off x="3880800" y="4543920"/>
            <a:ext cx="1659240" cy="3945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Ʃ 13 M</a:t>
            </a:r>
            <a:endParaRPr b="0" lang="cs-CZ" sz="2000" spc="-1" strike="noStrike">
              <a:latin typeface="Arial"/>
            </a:endParaRPr>
          </a:p>
        </p:txBody>
      </p:sp>
      <p:grpSp>
        <p:nvGrpSpPr>
          <p:cNvPr id="140" name="Skupina 31"/>
          <p:cNvGrpSpPr/>
          <p:nvPr/>
        </p:nvGrpSpPr>
        <p:grpSpPr>
          <a:xfrm>
            <a:off x="768600" y="4245480"/>
            <a:ext cx="5123160" cy="462600"/>
            <a:chOff x="768600" y="4245480"/>
            <a:chExt cx="5123160" cy="462600"/>
          </a:xfrm>
        </p:grpSpPr>
        <p:sp>
          <p:nvSpPr>
            <p:cNvPr id="141" name="Přímá spojnice se šipkou 27"/>
            <p:cNvSpPr/>
            <p:nvPr/>
          </p:nvSpPr>
          <p:spPr>
            <a:xfrm flipV="1">
              <a:off x="3403440" y="4245120"/>
              <a:ext cx="2488320" cy="23184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headEnd len="med" type="triangle" w="med"/>
              <a:tailEnd len="med" type="triangle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2" name="Přímá spojnice se šipkou 28"/>
            <p:cNvSpPr/>
            <p:nvPr/>
          </p:nvSpPr>
          <p:spPr>
            <a:xfrm flipV="1">
              <a:off x="1822320" y="4482000"/>
              <a:ext cx="1579320" cy="11736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headEnd len="med" type="triangle" w="med"/>
              <a:tailEnd len="med" type="triangle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3" name="Přímá spojnice se šipkou 29"/>
            <p:cNvSpPr/>
            <p:nvPr/>
          </p:nvSpPr>
          <p:spPr>
            <a:xfrm flipV="1">
              <a:off x="768600" y="4615200"/>
              <a:ext cx="1051920" cy="92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headEnd len="med" type="triangle" w="med"/>
              <a:tailEnd len="med" type="triangle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44" name="TextovéPole 2"/>
          <p:cNvSpPr/>
          <p:nvPr/>
        </p:nvSpPr>
        <p:spPr>
          <a:xfrm>
            <a:off x="6667200" y="5461560"/>
            <a:ext cx="4920840" cy="8211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0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MANUÁLNĚ NASTAVITELNÁ 3 DÍLNÁ  RADLICE- provedení hobby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145" name="Přímá spojnice se šipkou 6"/>
          <p:cNvSpPr/>
          <p:nvPr/>
        </p:nvSpPr>
        <p:spPr>
          <a:xfrm>
            <a:off x="7296120" y="4687920"/>
            <a:ext cx="3662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c000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Přímá spojnice se šipkou 9"/>
          <p:cNvSpPr/>
          <p:nvPr/>
        </p:nvSpPr>
        <p:spPr>
          <a:xfrm>
            <a:off x="10960560" y="4687920"/>
            <a:ext cx="7869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c000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7" name="Přímá spojnice se šipkou 12"/>
          <p:cNvSpPr/>
          <p:nvPr/>
        </p:nvSpPr>
        <p:spPr>
          <a:xfrm>
            <a:off x="6556320" y="4687920"/>
            <a:ext cx="7516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c000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TextovéPole 4"/>
          <p:cNvSpPr/>
          <p:nvPr/>
        </p:nvSpPr>
        <p:spPr>
          <a:xfrm>
            <a:off x="8590680" y="4203720"/>
            <a:ext cx="1652400" cy="39456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1" lang="cs-CZ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Ʃ 2,44-3,04 m</a:t>
            </a:r>
            <a:endParaRPr b="0" lang="cs-CZ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Obrázek 4" descr=""/>
          <p:cNvPicPr/>
          <p:nvPr/>
        </p:nvPicPr>
        <p:blipFill>
          <a:blip r:embed="rId1"/>
          <a:stretch/>
        </p:blipFill>
        <p:spPr>
          <a:xfrm>
            <a:off x="0" y="-165600"/>
            <a:ext cx="12191400" cy="7187400"/>
          </a:xfrm>
          <a:prstGeom prst="rect">
            <a:avLst/>
          </a:prstGeom>
          <a:ln w="0">
            <a:noFill/>
          </a:ln>
        </p:spPr>
      </p:pic>
      <p:sp>
        <p:nvSpPr>
          <p:cNvPr id="150" name="TextovéPole 1"/>
          <p:cNvSpPr/>
          <p:nvPr/>
        </p:nvSpPr>
        <p:spPr>
          <a:xfrm>
            <a:off x="2942280" y="4239360"/>
            <a:ext cx="2104560" cy="57708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118,11 cm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151" name="TextovéPole 2"/>
          <p:cNvSpPr/>
          <p:nvPr/>
        </p:nvSpPr>
        <p:spPr>
          <a:xfrm>
            <a:off x="5048640" y="-26640"/>
            <a:ext cx="7035840" cy="45540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ŠÍPOVÁ RADLICE S NASTAVITELNÝM ÚHLEM ZKOSENÍ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360" y="0"/>
            <a:ext cx="12191400" cy="6170400"/>
          </a:xfrm>
          <a:prstGeom prst="rect">
            <a:avLst/>
          </a:prstGeom>
          <a:ln w="0">
            <a:noFill/>
          </a:ln>
        </p:spPr>
      </p:pic>
      <p:sp>
        <p:nvSpPr>
          <p:cNvPr id="153" name="Tlačítko akce: Přejít zpět nebo Předchozí 2"/>
          <p:cNvSpPr/>
          <p:nvPr/>
        </p:nvSpPr>
        <p:spPr>
          <a:xfrm>
            <a:off x="10973520" y="5315040"/>
            <a:ext cx="878400" cy="535320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6" dur="8778" fill="hold"/>
                                        <p:tgtEl>
                                          <p:spTgt spid="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7" restart="whenNotActive" nodeType="interactiveSeq" fill="hold">
                <p:stCondLst>
                  <p:cond delay="0" evt="onClick">
                    <p:tgtEl>
                      <p:spTgt spid="152"/>
                    </p:tgtEl>
                  </p:cond>
                </p:stCondLst>
                <p:childTnLst>
                  <p:par>
                    <p:cTn id="8" fill="hold">
                      <p:stCondLst>
                        <p:cond delay="0" evt="onClick">
                          <p:tgtEl>
                            <p:spTgt spid="152"/>
                          </p:tgtEl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římá spojnice se šipkou 4"/>
          <p:cNvSpPr/>
          <p:nvPr/>
        </p:nvSpPr>
        <p:spPr>
          <a:xfrm>
            <a:off x="3225600" y="4810680"/>
            <a:ext cx="3527280" cy="36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Přímá spojnice 7"/>
          <p:cNvSpPr/>
          <p:nvPr/>
        </p:nvSpPr>
        <p:spPr>
          <a:xfrm>
            <a:off x="3247200" y="3801600"/>
            <a:ext cx="0" cy="1116720"/>
          </a:xfrm>
          <a:prstGeom prst="line">
            <a:avLst/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Přímá spojnice se šipkou 10"/>
          <p:cNvSpPr/>
          <p:nvPr/>
        </p:nvSpPr>
        <p:spPr>
          <a:xfrm>
            <a:off x="6754680" y="5347800"/>
            <a:ext cx="37044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TextovéPole 6"/>
          <p:cNvSpPr/>
          <p:nvPr/>
        </p:nvSpPr>
        <p:spPr>
          <a:xfrm>
            <a:off x="386640" y="5442480"/>
            <a:ext cx="4404240" cy="82116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PŘÍVĚSNÝ PLUH S RADLICÍ A SYPAČEM – ukázka z Kanady 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ovéPole 1"/>
          <p:cNvSpPr/>
          <p:nvPr/>
        </p:nvSpPr>
        <p:spPr>
          <a:xfrm>
            <a:off x="660960" y="5495760"/>
            <a:ext cx="5791320" cy="1186920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888840" indent="-887040" algn="ctr">
              <a:lnSpc>
                <a:spcPct val="100000"/>
              </a:lnSpc>
              <a:tabLst>
                <a:tab algn="l" pos="0"/>
              </a:tabLst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PŘÍVĚS S RADLICÍ A ZÁSOBNÍKEM </a:t>
            </a:r>
            <a:endParaRPr b="0" lang="cs-CZ" sz="2400" spc="-1" strike="noStrike">
              <a:latin typeface="Arial"/>
            </a:endParaRPr>
          </a:p>
          <a:p>
            <a:pPr marL="888840" indent="-887040" algn="ctr">
              <a:lnSpc>
                <a:spcPct val="100000"/>
              </a:lnSpc>
              <a:tabLst>
                <a:tab algn="l" pos="0"/>
              </a:tabLst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NA PEVNÝ A KAPALNÝ MATERIÁL </a:t>
            </a:r>
            <a:endParaRPr b="0" lang="cs-CZ" sz="2400" spc="-1" strike="noStrike">
              <a:latin typeface="Arial"/>
            </a:endParaRPr>
          </a:p>
          <a:p>
            <a:pPr marL="888840" indent="-887040" algn="ctr">
              <a:lnSpc>
                <a:spcPct val="100000"/>
              </a:lnSpc>
              <a:tabLst>
                <a:tab algn="l" pos="0"/>
              </a:tabLst>
            </a:pP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 </a:t>
            </a:r>
            <a:r>
              <a:rPr b="1" lang="cs-CZ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(GRENOBLE 2019-FRANCIE)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</TotalTime>
  <Application>LibreOffice/7.1.1.2$Windows_X86_64 LibreOffice_project/fe0b08f4af1bacafe4c7ecc87ce55bb426164676</Application>
  <AppVersion>15.0000</AppVersion>
  <Words>1043</Words>
  <Paragraphs>143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2019-12-05T17:14:46Z</dcterms:created>
  <dc:creator>Pavel JEŽEK</dc:creator>
  <dc:description/>
  <dc:language>cs-CZ</dc:language>
  <cp:lastModifiedBy/>
  <dcterms:modified xsi:type="dcterms:W3CDTF">2021-10-31T08:11:47Z</dcterms:modified>
  <cp:revision>274</cp:revision>
  <dc:subject/>
  <dc:title>Prezentace aplikace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3</vt:i4>
  </property>
  <property fmtid="{D5CDD505-2E9C-101B-9397-08002B2CF9AE}" pid="3" name="Notes">
    <vt:i4>21</vt:i4>
  </property>
  <property fmtid="{D5CDD505-2E9C-101B-9397-08002B2CF9AE}" pid="4" name="PresentationFormat">
    <vt:lpwstr>Širokoúhlá obrazovka</vt:lpwstr>
  </property>
  <property fmtid="{D5CDD505-2E9C-101B-9397-08002B2CF9AE}" pid="5" name="Slides">
    <vt:i4>23</vt:i4>
  </property>
</Properties>
</file>