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19" r:id="rId2"/>
    <p:sldId id="346" r:id="rId3"/>
    <p:sldId id="321" r:id="rId4"/>
    <p:sldId id="324" r:id="rId5"/>
    <p:sldId id="326" r:id="rId6"/>
    <p:sldId id="328" r:id="rId7"/>
    <p:sldId id="353" r:id="rId8"/>
    <p:sldId id="331" r:id="rId9"/>
    <p:sldId id="332" r:id="rId10"/>
    <p:sldId id="349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0" r:id="rId24"/>
    <p:sldId id="345" r:id="rId2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DA5"/>
    <a:srgbClr val="6D9EFF"/>
    <a:srgbClr val="E4002B"/>
    <a:srgbClr val="658D1B"/>
    <a:srgbClr val="8246AF"/>
    <a:srgbClr val="00A9E0"/>
    <a:srgbClr val="00AB8E"/>
    <a:srgbClr val="7A99AC"/>
    <a:srgbClr val="D4ECE7"/>
    <a:srgbClr val="EEF8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08" y="13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47B827-01B0-40C7-BA68-3ACC7CEACCE7}" type="datetimeFigureOut">
              <a:rPr lang="cs-CZ" smtClean="0"/>
              <a:t>14.9.2021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1BD250-9BF5-4AE8-86BD-080F3A2227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6409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DFB170FD-1942-4251-B711-E36475A4841D}" type="slidenum">
              <a:rPr lang="cs-CZ" altLang="cs-CZ">
                <a:latin typeface="Times New Roman" pitchFamily="18" charset="0"/>
              </a:rPr>
              <a:pPr eaLnBrk="1" hangingPunct="1"/>
              <a:t>12</a:t>
            </a:fld>
            <a:endParaRPr lang="cs-CZ" altLang="cs-CZ">
              <a:latin typeface="Times New Roman" pitchFamily="18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alt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38D2FF78-748F-4AE9-A892-B51E914E5936}" type="slidenum">
              <a:rPr lang="cs-CZ" altLang="cs-CZ">
                <a:latin typeface="Times New Roman" pitchFamily="18" charset="0"/>
              </a:rPr>
              <a:pPr eaLnBrk="1" hangingPunct="1"/>
              <a:t>13</a:t>
            </a:fld>
            <a:endParaRPr lang="cs-CZ" altLang="cs-CZ">
              <a:latin typeface="Times New Roman" pitchFamily="18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alt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7359DA6E-2FF2-499C-90AA-18E2631E0BC5}" type="slidenum">
              <a:rPr lang="cs-CZ" altLang="cs-CZ">
                <a:latin typeface="Times New Roman" pitchFamily="18" charset="0"/>
              </a:rPr>
              <a:pPr eaLnBrk="1" hangingPunct="1"/>
              <a:t>14</a:t>
            </a:fld>
            <a:endParaRPr lang="cs-CZ" altLang="cs-CZ">
              <a:latin typeface="Times New Roman" pitchFamily="18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alt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4ABD9EDE-1FEB-410F-8BF7-400EC117B38A}" type="slidenum">
              <a:rPr lang="cs-CZ" altLang="cs-CZ">
                <a:latin typeface="Times New Roman" pitchFamily="18" charset="0"/>
              </a:rPr>
              <a:pPr eaLnBrk="1" hangingPunct="1"/>
              <a:t>15</a:t>
            </a:fld>
            <a:endParaRPr lang="cs-CZ" altLang="cs-CZ">
              <a:latin typeface="Times New Roman" pitchFamily="18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alt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927F00C3-D7F4-4122-B5A3-6BA767378E86}" type="slidenum">
              <a:rPr lang="cs-CZ" altLang="cs-CZ">
                <a:latin typeface="Times New Roman" pitchFamily="18" charset="0"/>
              </a:rPr>
              <a:pPr eaLnBrk="1" hangingPunct="1"/>
              <a:t>16</a:t>
            </a:fld>
            <a:endParaRPr lang="cs-CZ" altLang="cs-CZ">
              <a:latin typeface="Times New Roman" pitchFamily="18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alt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C25AE4E9-0225-46F3-9D64-10AA2E7D3A65}" type="slidenum">
              <a:rPr lang="cs-CZ" altLang="cs-CZ">
                <a:latin typeface="Times New Roman" pitchFamily="18" charset="0"/>
              </a:rPr>
              <a:pPr eaLnBrk="1" hangingPunct="1"/>
              <a:t>17</a:t>
            </a:fld>
            <a:endParaRPr lang="cs-CZ" altLang="cs-CZ">
              <a:latin typeface="Times New Roman" pitchFamily="18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alt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99CAFC54-8D83-4222-95AB-BF7A74D4AADE}" type="slidenum">
              <a:rPr lang="cs-CZ" altLang="cs-CZ">
                <a:latin typeface="Times New Roman" pitchFamily="18" charset="0"/>
              </a:rPr>
              <a:pPr eaLnBrk="1" hangingPunct="1"/>
              <a:t>18</a:t>
            </a:fld>
            <a:endParaRPr lang="cs-CZ" altLang="cs-CZ">
              <a:latin typeface="Times New Roman" pitchFamily="18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alt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ástupný symbol pro text 15"/>
          <p:cNvSpPr>
            <a:spLocks noGrp="1"/>
          </p:cNvSpPr>
          <p:nvPr>
            <p:ph type="body" sz="quarter" idx="11" hasCustomPrompt="1"/>
          </p:nvPr>
        </p:nvSpPr>
        <p:spPr>
          <a:xfrm>
            <a:off x="896938" y="3933824"/>
            <a:ext cx="7127875" cy="122336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aseline="0"/>
            </a:lvl1pPr>
          </a:lstStyle>
          <a:p>
            <a:pPr lvl="0"/>
            <a:r>
              <a:rPr lang="cs-CZ"/>
              <a:t>doplňující popis prezentace</a:t>
            </a:r>
          </a:p>
        </p:txBody>
      </p:sp>
      <p:sp>
        <p:nvSpPr>
          <p:cNvPr id="18" name="Zástupný symbol pro text 17"/>
          <p:cNvSpPr>
            <a:spLocks noGrp="1"/>
          </p:cNvSpPr>
          <p:nvPr>
            <p:ph type="body" sz="quarter" idx="12" hasCustomPrompt="1"/>
          </p:nvPr>
        </p:nvSpPr>
        <p:spPr>
          <a:xfrm>
            <a:off x="896938" y="5661496"/>
            <a:ext cx="5043487" cy="431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/>
            </a:lvl1pPr>
          </a:lstStyle>
          <a:p>
            <a:pPr lvl="0"/>
            <a:r>
              <a:rPr lang="cs-CZ"/>
              <a:t>Autor: Jméno Příjmení</a:t>
            </a:r>
          </a:p>
        </p:txBody>
      </p:sp>
      <p:sp>
        <p:nvSpPr>
          <p:cNvPr id="20" name="Zástupný symbol pro text 19"/>
          <p:cNvSpPr>
            <a:spLocks noGrp="1"/>
          </p:cNvSpPr>
          <p:nvPr>
            <p:ph type="body" sz="quarter" idx="13" hasCustomPrompt="1"/>
          </p:nvPr>
        </p:nvSpPr>
        <p:spPr>
          <a:xfrm>
            <a:off x="6156325" y="5661496"/>
            <a:ext cx="1871663" cy="4318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/>
            </a:lvl1pPr>
          </a:lstStyle>
          <a:p>
            <a:pPr lvl="0"/>
            <a:r>
              <a:rPr lang="cs-CZ"/>
              <a:t>datum</a:t>
            </a:r>
          </a:p>
        </p:txBody>
      </p:sp>
      <p:sp>
        <p:nvSpPr>
          <p:cNvPr id="23" name="Nadpis 22"/>
          <p:cNvSpPr>
            <a:spLocks noGrp="1"/>
          </p:cNvSpPr>
          <p:nvPr>
            <p:ph type="title" hasCustomPrompt="1"/>
          </p:nvPr>
        </p:nvSpPr>
        <p:spPr>
          <a:xfrm>
            <a:off x="899592" y="2852936"/>
            <a:ext cx="7128792" cy="93610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cs-CZ"/>
              <a:t>HLAVNÍ NÁZEV</a:t>
            </a:r>
            <a:br>
              <a:rPr lang="cs-CZ"/>
            </a:br>
            <a:r>
              <a:rPr lang="cs-CZ"/>
              <a:t>PREZENTACE</a:t>
            </a:r>
          </a:p>
        </p:txBody>
      </p:sp>
      <p:pic>
        <p:nvPicPr>
          <p:cNvPr id="3" name="Obrázek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643" y="915983"/>
            <a:ext cx="4112715" cy="101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862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cs-CZ"/>
              <a:t>nadpis snímku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800" baseline="0"/>
            </a:lvl1pPr>
            <a:lvl2pPr marL="742950" indent="-285750">
              <a:buFont typeface="Wingdings" panose="05000000000000000000" pitchFamily="2" charset="2"/>
              <a:buChar char="§"/>
              <a:defRPr sz="2400"/>
            </a:lvl2pPr>
            <a:lvl3pPr marL="1143000" indent="-228600">
              <a:buFont typeface="Wingdings" panose="05000000000000000000" pitchFamily="2" charset="2"/>
              <a:buChar char="§"/>
              <a:defRPr sz="2000"/>
            </a:lvl3pPr>
            <a:lvl4pPr marL="1600200" indent="-228600">
              <a:buFont typeface="Wingdings" panose="05000000000000000000" pitchFamily="2" charset="2"/>
              <a:buChar char="§"/>
              <a:defRPr sz="1800"/>
            </a:lvl4pPr>
            <a:lvl5pPr marL="2057400" indent="-228600">
              <a:buFont typeface="Wingdings" panose="05000000000000000000" pitchFamily="2" charset="2"/>
              <a:buChar char="§"/>
              <a:defRPr sz="2800"/>
            </a:lvl5pPr>
          </a:lstStyle>
          <a:p>
            <a:pPr lvl="0"/>
            <a:r>
              <a:rPr lang="cs-CZ"/>
              <a:t>Kliknutím na některou z ikon můžete vložit libovolný objekt (obrázek, graf, tabulku atd.)</a:t>
            </a:r>
          </a:p>
        </p:txBody>
      </p:sp>
    </p:spTree>
    <p:extLst>
      <p:ext uri="{BB962C8B-B14F-4D97-AF65-F5344CB8AC3E}">
        <p14:creationId xmlns:p14="http://schemas.microsoft.com/office/powerpoint/2010/main" val="241259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2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cs-CZ"/>
              <a:t>nadpis snímku</a:t>
            </a:r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10"/>
          </p:nvPr>
        </p:nvSpPr>
        <p:spPr>
          <a:xfrm>
            <a:off x="468313" y="1628775"/>
            <a:ext cx="3959225" cy="4679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endParaRPr lang="cs-CZ"/>
          </a:p>
        </p:txBody>
      </p:sp>
      <p:sp>
        <p:nvSpPr>
          <p:cNvPr id="10" name="Zástupný symbol pro text 8"/>
          <p:cNvSpPr>
            <a:spLocks noGrp="1"/>
          </p:cNvSpPr>
          <p:nvPr>
            <p:ph type="body" sz="quarter" idx="11"/>
          </p:nvPr>
        </p:nvSpPr>
        <p:spPr>
          <a:xfrm>
            <a:off x="4716016" y="1628800"/>
            <a:ext cx="3959225" cy="4679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2604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cs-CZ"/>
              <a:t>nadpis snímku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FF0000"/>
              </a:buClr>
              <a:buFont typeface="Wingdings" panose="05000000000000000000" pitchFamily="2" charset="2"/>
              <a:buChar char="§"/>
              <a:defRPr sz="2000"/>
            </a:lvl1pPr>
            <a:lvl2pPr marL="742950" indent="-285750">
              <a:buClr>
                <a:srgbClr val="FF0000"/>
              </a:buClr>
              <a:buFont typeface="Wingdings" panose="05000000000000000000" pitchFamily="2" charset="2"/>
              <a:buChar char="§"/>
              <a:defRPr sz="2000"/>
            </a:lvl2pPr>
            <a:lvl3pPr marL="1143000" indent="-228600">
              <a:buClr>
                <a:srgbClr val="FF0000"/>
              </a:buClr>
              <a:buFont typeface="Wingdings" panose="05000000000000000000" pitchFamily="2" charset="2"/>
              <a:buChar char="§"/>
              <a:defRPr sz="1800"/>
            </a:lvl3pPr>
            <a:lvl4pPr marL="1600200" indent="-228600">
              <a:buClr>
                <a:srgbClr val="FF0000"/>
              </a:buClr>
              <a:buFont typeface="Wingdings" panose="05000000000000000000" pitchFamily="2" charset="2"/>
              <a:buChar char="§"/>
              <a:defRPr sz="1600"/>
            </a:lvl4pPr>
            <a:lvl5pPr marL="2057400" indent="-228600">
              <a:buClr>
                <a:srgbClr val="FF0000"/>
              </a:buClr>
              <a:buFont typeface="Wingdings" panose="05000000000000000000" pitchFamily="2" charset="2"/>
              <a:buChar char="§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FF0000"/>
              </a:buClr>
              <a:buFont typeface="Wingdings" panose="05000000000000000000" pitchFamily="2" charset="2"/>
              <a:buChar char="§"/>
              <a:defRPr sz="2000"/>
            </a:lvl1pPr>
            <a:lvl2pPr marL="742950" indent="-285750">
              <a:buClr>
                <a:srgbClr val="FF0000"/>
              </a:buClr>
              <a:buFont typeface="Wingdings" panose="05000000000000000000" pitchFamily="2" charset="2"/>
              <a:buChar char="§"/>
              <a:defRPr sz="2000"/>
            </a:lvl2pPr>
            <a:lvl3pPr marL="1143000" indent="-228600">
              <a:buClr>
                <a:srgbClr val="FF0000"/>
              </a:buClr>
              <a:buFont typeface="Wingdings" panose="05000000000000000000" pitchFamily="2" charset="2"/>
              <a:buChar char="§"/>
              <a:defRPr sz="1800"/>
            </a:lvl3pPr>
            <a:lvl4pPr marL="1600200" indent="-228600">
              <a:buClr>
                <a:srgbClr val="FF0000"/>
              </a:buClr>
              <a:buFont typeface="Wingdings" panose="05000000000000000000" pitchFamily="2" charset="2"/>
              <a:buChar char="§"/>
              <a:defRPr sz="1600"/>
            </a:lvl4pPr>
            <a:lvl5pPr marL="2057400" indent="-228600">
              <a:buClr>
                <a:srgbClr val="FF0000"/>
              </a:buClr>
              <a:buFont typeface="Wingdings" panose="05000000000000000000" pitchFamily="2" charset="2"/>
              <a:buChar char="§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177050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atič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9601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1104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 userDrawn="1"/>
        </p:nvSpPr>
        <p:spPr>
          <a:xfrm>
            <a:off x="440267" y="6453397"/>
            <a:ext cx="8703733" cy="404603"/>
          </a:xfrm>
          <a:prstGeom prst="rect">
            <a:avLst/>
          </a:prstGeom>
          <a:solidFill>
            <a:srgbClr val="658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" y="6453397"/>
            <a:ext cx="404664" cy="404664"/>
          </a:xfrm>
          <a:prstGeom prst="rect">
            <a:avLst/>
          </a:prstGeom>
        </p:spPr>
      </p:pic>
      <p:sp>
        <p:nvSpPr>
          <p:cNvPr id="8" name="TextovéPole 7"/>
          <p:cNvSpPr txBox="1"/>
          <p:nvPr userDrawn="1"/>
        </p:nvSpPr>
        <p:spPr>
          <a:xfrm>
            <a:off x="467544" y="6505599"/>
            <a:ext cx="86764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b="1">
                <a:solidFill>
                  <a:schemeClr val="bg1"/>
                </a:solidFill>
              </a:rPr>
              <a:t>Fakulta stavební</a:t>
            </a:r>
            <a:r>
              <a:rPr lang="cs-CZ" sz="1400" b="1" baseline="0">
                <a:solidFill>
                  <a:schemeClr val="bg1"/>
                </a:solidFill>
              </a:rPr>
              <a:t> </a:t>
            </a:r>
            <a:r>
              <a:rPr lang="cs-CZ" sz="1400" b="1">
                <a:solidFill>
                  <a:schemeClr val="bg1"/>
                </a:solidFill>
                <a:latin typeface="Calibri"/>
              </a:rPr>
              <a:t>• </a:t>
            </a:r>
            <a:r>
              <a:rPr lang="cs-CZ" sz="1400" b="1">
                <a:solidFill>
                  <a:schemeClr val="bg1"/>
                </a:solidFill>
              </a:rPr>
              <a:t>Vysoké </a:t>
            </a:r>
            <a:r>
              <a:rPr lang="cs-CZ" sz="1400" b="1" baseline="0">
                <a:solidFill>
                  <a:schemeClr val="bg1"/>
                </a:solidFill>
              </a:rPr>
              <a:t>učení technické v Brně</a:t>
            </a:r>
            <a:endParaRPr lang="cs-CZ" sz="1400" b="1" u="sng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624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5" r:id="rId5"/>
    <p:sldLayoutId id="2147483656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2276872"/>
            <a:ext cx="7848872" cy="2088232"/>
          </a:xfrm>
        </p:spPr>
        <p:txBody>
          <a:bodyPr/>
          <a:lstStyle/>
          <a:p>
            <a:pPr algn="l"/>
            <a:r>
              <a:rPr lang="cs-CZ" altLang="cs-CZ" sz="3200" dirty="0"/>
              <a:t>Recyklace asfaltových směsí s vysokým obsahem R-materiálu, Moderní trendy zkoušení</a:t>
            </a:r>
          </a:p>
        </p:txBody>
      </p:sp>
      <p:sp>
        <p:nvSpPr>
          <p:cNvPr id="92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2780928"/>
            <a:ext cx="8136904" cy="3889375"/>
          </a:xfrm>
        </p:spPr>
        <p:txBody>
          <a:bodyPr/>
          <a:lstStyle/>
          <a:p>
            <a:pPr lvl="1" indent="0">
              <a:buClr>
                <a:schemeClr val="tx2"/>
              </a:buClr>
              <a:buNone/>
            </a:pPr>
            <a:r>
              <a:rPr lang="cs-CZ" dirty="0">
                <a:solidFill>
                  <a:schemeClr val="tx1"/>
                </a:solidFill>
              </a:rPr>
              <a:t>    </a:t>
            </a:r>
          </a:p>
          <a:p>
            <a:pPr lvl="1" indent="0">
              <a:buClr>
                <a:schemeClr val="tx2"/>
              </a:buClr>
              <a:buNone/>
            </a:pPr>
            <a:endParaRPr lang="cs-CZ" dirty="0"/>
          </a:p>
          <a:p>
            <a:pPr lvl="1" indent="0">
              <a:buClr>
                <a:schemeClr val="tx2"/>
              </a:buClr>
              <a:buNone/>
            </a:pPr>
            <a:endParaRPr lang="cs-CZ" dirty="0"/>
          </a:p>
          <a:p>
            <a:pPr lvl="1" indent="0">
              <a:buClr>
                <a:schemeClr val="tx2"/>
              </a:buClr>
              <a:buNone/>
            </a:pPr>
            <a:endParaRPr lang="cs-CZ" altLang="cs-CZ" dirty="0"/>
          </a:p>
          <a:p>
            <a:pPr lvl="1" indent="0">
              <a:buClr>
                <a:schemeClr val="tx2"/>
              </a:buClr>
              <a:buNone/>
            </a:pPr>
            <a:r>
              <a:rPr lang="cs-CZ" altLang="cs-CZ" sz="3200" b="1" dirty="0">
                <a:solidFill>
                  <a:schemeClr val="tx2"/>
                </a:solidFill>
              </a:rPr>
              <a:t>Michal Varaus </a:t>
            </a:r>
          </a:p>
          <a:p>
            <a:pPr lvl="1" indent="0">
              <a:buClr>
                <a:schemeClr val="tx2"/>
              </a:buClr>
              <a:buNone/>
            </a:pP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Obrázek 1" descr="https://www.vutbr.cz/data_storage/multimedia/jvs/loga/02_fakulty/FAST/3-ustav/PKO/CZ/PNG/PKO_color_RGB_CZ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8760" y="422929"/>
            <a:ext cx="3906336" cy="1055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991F659C-4B6F-4865-AA16-87ABACD08E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7697"/>
            <a:ext cx="2009775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21994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-72571"/>
            <a:ext cx="8409311" cy="854075"/>
          </a:xfrm>
        </p:spPr>
        <p:txBody>
          <a:bodyPr/>
          <a:lstStyle/>
          <a:p>
            <a:pPr algn="l">
              <a:defRPr/>
            </a:pPr>
            <a:br>
              <a:rPr lang="cs-CZ" sz="2000" dirty="0"/>
            </a:br>
            <a:r>
              <a:rPr lang="cs-CZ" sz="2000" dirty="0"/>
              <a:t>    </a:t>
            </a:r>
            <a:r>
              <a:rPr lang="cs-CZ" sz="3200" dirty="0"/>
              <a:t>Výzkum v oblasti asfaltových pojiv</a:t>
            </a:r>
            <a:br>
              <a:rPr lang="cs-CZ" sz="3200" dirty="0"/>
            </a:br>
            <a:br>
              <a:rPr lang="cs-CZ" sz="3200" dirty="0"/>
            </a:br>
            <a:r>
              <a:rPr lang="cs-CZ" sz="2400" dirty="0">
                <a:latin typeface="+mn-lt"/>
              </a:rPr>
              <a:t>TJ01000248 Použití oživovacích přísad pro prodloužení</a:t>
            </a:r>
            <a:br>
              <a:rPr lang="cs-CZ" sz="2400" dirty="0">
                <a:latin typeface="+mn-lt"/>
              </a:rPr>
            </a:br>
            <a:r>
              <a:rPr lang="cs-CZ" sz="2400" dirty="0">
                <a:latin typeface="+mn-lt"/>
              </a:rPr>
              <a:t>životnosti recyklovaných vozovek s vysokým obsahem R-</a:t>
            </a:r>
            <a:br>
              <a:rPr lang="cs-CZ" sz="2400" dirty="0">
                <a:latin typeface="+mn-lt"/>
              </a:rPr>
            </a:br>
            <a:r>
              <a:rPr lang="cs-CZ" sz="2400" dirty="0">
                <a:latin typeface="+mn-lt"/>
              </a:rPr>
              <a:t>materiálu 2017 – 2019 – mentor projektu</a:t>
            </a:r>
            <a:br>
              <a:rPr lang="cs-CZ" sz="2400" dirty="0">
                <a:latin typeface="+mn-lt"/>
              </a:rPr>
            </a:br>
            <a:br>
              <a:rPr lang="cs-CZ" sz="2400" dirty="0">
                <a:latin typeface="+mn-lt"/>
              </a:rPr>
            </a:br>
            <a:r>
              <a:rPr lang="cs-CZ" sz="2400" dirty="0">
                <a:latin typeface="+mn-lt"/>
              </a:rPr>
              <a:t>- Vyzkoušeno 13 </a:t>
            </a:r>
            <a:r>
              <a:rPr lang="cs-CZ" sz="2400" dirty="0" err="1">
                <a:latin typeface="+mn-lt"/>
              </a:rPr>
              <a:t>rejuvenačních</a:t>
            </a:r>
            <a:r>
              <a:rPr lang="cs-CZ" sz="2400" dirty="0">
                <a:latin typeface="+mn-lt"/>
              </a:rPr>
              <a:t> přísad</a:t>
            </a:r>
            <a:br>
              <a:rPr lang="cs-CZ" sz="2400" dirty="0">
                <a:latin typeface="+mn-lt"/>
              </a:rPr>
            </a:br>
            <a:br>
              <a:rPr lang="cs-CZ" sz="2400" dirty="0">
                <a:latin typeface="+mn-lt"/>
              </a:rPr>
            </a:br>
            <a:r>
              <a:rPr lang="cs-CZ" sz="2400" dirty="0">
                <a:latin typeface="+mn-lt"/>
              </a:rPr>
              <a:t>- Hledání korelace empirických a funkčních parametrů</a:t>
            </a:r>
            <a:br>
              <a:rPr lang="cs-CZ" sz="2400" dirty="0">
                <a:latin typeface="+mn-lt"/>
              </a:rPr>
            </a:br>
            <a:br>
              <a:rPr lang="cs-CZ" sz="2400" dirty="0">
                <a:latin typeface="+mn-lt"/>
              </a:rPr>
            </a:br>
            <a:r>
              <a:rPr lang="cs-CZ" sz="2400" dirty="0">
                <a:latin typeface="+mn-lt"/>
              </a:rPr>
              <a:t>- Odděleny skutečné oživovací přísady od „ředidel“</a:t>
            </a:r>
            <a:br>
              <a:rPr lang="cs-CZ" sz="2400" dirty="0">
                <a:latin typeface="+mn-lt"/>
              </a:rPr>
            </a:br>
            <a:br>
              <a:rPr lang="cs-CZ" sz="2400" dirty="0">
                <a:latin typeface="+mn-lt"/>
              </a:rPr>
            </a:br>
            <a:r>
              <a:rPr lang="cs-CZ" sz="2400" dirty="0">
                <a:latin typeface="+mn-lt"/>
              </a:rPr>
              <a:t>- Vyvinut program na optimalizaci dávkování rejuvenátorů</a:t>
            </a:r>
            <a:br>
              <a:rPr lang="cs-CZ" sz="2400" dirty="0">
                <a:latin typeface="+mn-lt"/>
              </a:rPr>
            </a:br>
            <a:br>
              <a:rPr lang="cs-CZ" sz="2400" dirty="0">
                <a:latin typeface="+mn-lt"/>
              </a:rPr>
            </a:br>
            <a:br>
              <a:rPr lang="cs-CZ" altLang="cs-CZ" sz="1400" u="sng" dirty="0">
                <a:solidFill>
                  <a:schemeClr val="tx1"/>
                </a:solidFill>
                <a:latin typeface="+mn-lt"/>
              </a:rPr>
            </a:br>
            <a:endParaRPr lang="cs-CZ" altLang="cs-CZ" sz="14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3009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0"/>
            <a:ext cx="8481319" cy="854075"/>
          </a:xfrm>
        </p:spPr>
        <p:txBody>
          <a:bodyPr/>
          <a:lstStyle/>
          <a:p>
            <a:pPr algn="l">
              <a:defRPr/>
            </a:pPr>
            <a:br>
              <a:rPr lang="cs-CZ" sz="2000" dirty="0"/>
            </a:br>
            <a:r>
              <a:rPr lang="cs-CZ" sz="3600" dirty="0"/>
              <a:t>              Funkční zkoušení </a:t>
            </a:r>
            <a:br>
              <a:rPr lang="cs-CZ" sz="3600" dirty="0"/>
            </a:br>
            <a:r>
              <a:rPr lang="cs-CZ" sz="3600" dirty="0"/>
              <a:t>             asfaltových směsí</a:t>
            </a:r>
            <a:br>
              <a:rPr lang="cs-CZ" sz="3200" dirty="0"/>
            </a:br>
            <a:r>
              <a:rPr lang="cs-CZ" sz="2000" dirty="0">
                <a:solidFill>
                  <a:schemeClr val="tx1"/>
                </a:solidFill>
              </a:rPr>
              <a:t> </a:t>
            </a:r>
            <a:br>
              <a:rPr lang="cs-CZ" sz="2000" dirty="0">
                <a:solidFill>
                  <a:schemeClr val="tx1"/>
                </a:solidFill>
              </a:rPr>
            </a:br>
            <a:r>
              <a:rPr lang="cs-CZ" sz="2000" dirty="0">
                <a:solidFill>
                  <a:schemeClr val="tx1"/>
                </a:solidFill>
              </a:rPr>
              <a:t>     </a:t>
            </a:r>
            <a:br>
              <a:rPr lang="cs-CZ" sz="2000" dirty="0">
                <a:solidFill>
                  <a:schemeClr val="tx1"/>
                </a:solidFill>
              </a:rPr>
            </a:br>
            <a:r>
              <a:rPr lang="cs-CZ" sz="2000" dirty="0">
                <a:solidFill>
                  <a:schemeClr val="tx1"/>
                </a:solidFill>
              </a:rPr>
              <a:t>   </a:t>
            </a:r>
            <a:r>
              <a:rPr lang="cs-CZ" sz="2000" dirty="0">
                <a:solidFill>
                  <a:srgbClr val="3B3D66"/>
                </a:solidFill>
                <a:latin typeface="+mn-lt"/>
              </a:rPr>
              <a:t>- </a:t>
            </a:r>
            <a:r>
              <a:rPr lang="cs-CZ" sz="2400" dirty="0">
                <a:solidFill>
                  <a:schemeClr val="tx1"/>
                </a:solidFill>
                <a:latin typeface="+mn-lt"/>
              </a:rPr>
              <a:t>Mezi zkouškami asfaltových pojiv a směsí je jen slabá</a:t>
            </a:r>
            <a:br>
              <a:rPr lang="cs-CZ" sz="2400" dirty="0">
                <a:solidFill>
                  <a:schemeClr val="tx1"/>
                </a:solidFill>
                <a:latin typeface="+mn-lt"/>
              </a:rPr>
            </a:br>
            <a:r>
              <a:rPr lang="cs-CZ" sz="2400" dirty="0">
                <a:solidFill>
                  <a:schemeClr val="tx1"/>
                </a:solidFill>
                <a:latin typeface="+mn-lt"/>
              </a:rPr>
              <a:t>     korelace</a:t>
            </a:r>
            <a:br>
              <a:rPr lang="cs-CZ" sz="2400" dirty="0">
                <a:solidFill>
                  <a:schemeClr val="tx1"/>
                </a:solidFill>
                <a:latin typeface="+mn-lt"/>
              </a:rPr>
            </a:br>
            <a:br>
              <a:rPr lang="cs-CZ" sz="2400" dirty="0">
                <a:solidFill>
                  <a:schemeClr val="tx1"/>
                </a:solidFill>
                <a:latin typeface="+mn-lt"/>
              </a:rPr>
            </a:br>
            <a:r>
              <a:rPr lang="cs-CZ" sz="2400" dirty="0">
                <a:solidFill>
                  <a:schemeClr val="tx1"/>
                </a:solidFill>
                <a:latin typeface="+mn-lt"/>
              </a:rPr>
              <a:t>   </a:t>
            </a:r>
            <a:r>
              <a:rPr lang="cs-CZ" sz="2400" dirty="0">
                <a:solidFill>
                  <a:srgbClr val="3B3D66"/>
                </a:solidFill>
                <a:latin typeface="+mn-lt"/>
              </a:rPr>
              <a:t>- </a:t>
            </a:r>
            <a:r>
              <a:rPr lang="cs-CZ" sz="2400" dirty="0">
                <a:solidFill>
                  <a:schemeClr val="tx1"/>
                </a:solidFill>
                <a:latin typeface="+mn-lt"/>
                <a:cs typeface="Arial" charset="0"/>
              </a:rPr>
              <a:t>U asfaltových směsí ovlivňuje výsledné vlastnosti     </a:t>
            </a:r>
            <a:br>
              <a:rPr lang="cs-CZ" sz="2400" dirty="0">
                <a:solidFill>
                  <a:schemeClr val="tx1"/>
                </a:solidFill>
                <a:latin typeface="+mn-lt"/>
                <a:cs typeface="Arial" charset="0"/>
              </a:rPr>
            </a:br>
            <a:r>
              <a:rPr lang="cs-CZ" sz="2400" dirty="0">
                <a:solidFill>
                  <a:schemeClr val="tx1"/>
                </a:solidFill>
                <a:latin typeface="+mn-lt"/>
                <a:cs typeface="Arial" charset="0"/>
              </a:rPr>
              <a:t>     nejen pojivo, ale též parametry směsi </a:t>
            </a:r>
            <a:r>
              <a:rPr lang="cs-CZ" sz="2400" dirty="0">
                <a:solidFill>
                  <a:schemeClr val="tx1"/>
                </a:solidFill>
                <a:latin typeface="+mn-lt"/>
                <a:cs typeface="Arial"/>
              </a:rPr>
              <a:t>→ zrnitost, </a:t>
            </a:r>
            <a:r>
              <a:rPr lang="cs-CZ" sz="2400" dirty="0">
                <a:solidFill>
                  <a:schemeClr val="tx1"/>
                </a:solidFill>
                <a:latin typeface="+mn-lt"/>
                <a:cs typeface="Arial" charset="0"/>
              </a:rPr>
              <a:t> </a:t>
            </a:r>
            <a:br>
              <a:rPr lang="cs-CZ" sz="2400" dirty="0">
                <a:solidFill>
                  <a:schemeClr val="tx1"/>
                </a:solidFill>
                <a:latin typeface="+mn-lt"/>
                <a:cs typeface="Arial" charset="0"/>
              </a:rPr>
            </a:br>
            <a:r>
              <a:rPr lang="cs-CZ" sz="2400" dirty="0">
                <a:solidFill>
                  <a:schemeClr val="tx1"/>
                </a:solidFill>
                <a:latin typeface="+mn-lt"/>
                <a:cs typeface="Arial" charset="0"/>
              </a:rPr>
              <a:t>     mezerovitost, tloušťka asf. filmu  </a:t>
            </a:r>
            <a:br>
              <a:rPr lang="cs-CZ" sz="2400" dirty="0">
                <a:solidFill>
                  <a:schemeClr val="tx1"/>
                </a:solidFill>
                <a:latin typeface="+mn-lt"/>
                <a:cs typeface="Arial" charset="0"/>
              </a:rPr>
            </a:br>
            <a:br>
              <a:rPr lang="cs-CZ" sz="2000" dirty="0">
                <a:solidFill>
                  <a:schemeClr val="tx1"/>
                </a:solidFill>
                <a:latin typeface="Arial" charset="0"/>
                <a:cs typeface="Arial" charset="0"/>
              </a:rPr>
            </a:br>
            <a:br>
              <a:rPr lang="cs-CZ" sz="2000" dirty="0">
                <a:solidFill>
                  <a:schemeClr val="tx1"/>
                </a:solidFill>
              </a:rPr>
            </a:br>
            <a:endParaRPr lang="cs-CZ" altLang="cs-CZ" sz="2000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37112"/>
            <a:ext cx="3600400" cy="1904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om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528415"/>
            <a:ext cx="1908175" cy="181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0991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404813"/>
            <a:ext cx="8640960" cy="854075"/>
          </a:xfrm>
        </p:spPr>
        <p:txBody>
          <a:bodyPr/>
          <a:lstStyle/>
          <a:p>
            <a:pPr eaLnBrk="1" hangingPunct="1">
              <a:defRPr/>
            </a:pPr>
            <a:r>
              <a:rPr lang="cs-CZ" altLang="cs-CZ" sz="3200" b="1" dirty="0"/>
              <a:t>Funkční způsob zkoušení </a:t>
            </a:r>
            <a:br>
              <a:rPr lang="cs-CZ" altLang="cs-CZ" sz="3200" b="1" dirty="0"/>
            </a:br>
            <a:r>
              <a:rPr lang="cs-CZ" altLang="cs-CZ" sz="3200" b="1" dirty="0"/>
              <a:t>asfaltových směsí </a:t>
            </a:r>
          </a:p>
        </p:txBody>
      </p:sp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00213"/>
            <a:ext cx="8642350" cy="4103687"/>
          </a:xfrm>
        </p:spPr>
        <p:txBody>
          <a:bodyPr/>
          <a:lstStyle/>
          <a:p>
            <a:pPr marL="0" indent="0">
              <a:buClr>
                <a:schemeClr val="folHlink"/>
              </a:buClr>
              <a:defRPr/>
            </a:pPr>
            <a:r>
              <a:rPr lang="cs-CZ" altLang="cs-CZ" dirty="0">
                <a:solidFill>
                  <a:schemeClr val="tx2"/>
                </a:solidFill>
              </a:rPr>
              <a:t>  </a:t>
            </a:r>
            <a:r>
              <a:rPr lang="cs-CZ" altLang="cs-CZ" sz="2800" dirty="0"/>
              <a:t>Funkční zkoušky = laboratorní simulace</a:t>
            </a:r>
          </a:p>
          <a:p>
            <a:pPr marL="0" indent="0" eaLnBrk="1" hangingPunct="1">
              <a:buClr>
                <a:schemeClr val="folHlink"/>
              </a:buClr>
              <a:buFontTx/>
              <a:buNone/>
              <a:defRPr/>
            </a:pPr>
            <a:r>
              <a:rPr lang="cs-CZ" altLang="cs-CZ" sz="2800" dirty="0"/>
              <a:t>   skutečných podmínek v reálné vozovce </a:t>
            </a:r>
          </a:p>
          <a:p>
            <a:pPr marL="0" indent="0" eaLnBrk="1" hangingPunct="1">
              <a:buClr>
                <a:schemeClr val="folHlink"/>
              </a:buClr>
              <a:buFontTx/>
              <a:buNone/>
              <a:defRPr/>
            </a:pPr>
            <a:endParaRPr lang="cs-CZ" altLang="cs-CZ" dirty="0"/>
          </a:p>
          <a:p>
            <a:pPr marL="0" indent="0" eaLnBrk="1" hangingPunct="1">
              <a:buClr>
                <a:schemeClr val="folHlink"/>
              </a:buClr>
              <a:buFontTx/>
              <a:buNone/>
              <a:defRPr/>
            </a:pPr>
            <a:r>
              <a:rPr lang="cs-CZ" altLang="cs-CZ" dirty="0"/>
              <a:t>      Namáhání od dopravy                   Klimatické vlivy</a:t>
            </a:r>
          </a:p>
          <a:p>
            <a:pPr marL="0" indent="0" eaLnBrk="1" hangingPunct="1">
              <a:buClr>
                <a:schemeClr val="folHlink"/>
              </a:buClr>
              <a:buFontTx/>
              <a:buNone/>
              <a:defRPr/>
            </a:pPr>
            <a:endParaRPr lang="cs-CZ" altLang="cs-CZ" dirty="0"/>
          </a:p>
          <a:p>
            <a:pPr marL="0" indent="0" eaLnBrk="1" hangingPunct="1">
              <a:buClr>
                <a:schemeClr val="folHlink"/>
              </a:buClr>
              <a:buFontTx/>
              <a:buNone/>
              <a:defRPr/>
            </a:pPr>
            <a:endParaRPr lang="cs-CZ" altLang="cs-CZ" dirty="0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 rot="-8011996">
            <a:off x="2276467" y="3649558"/>
            <a:ext cx="407155" cy="594830"/>
          </a:xfrm>
          <a:prstGeom prst="upArrow">
            <a:avLst>
              <a:gd name="adj1" fmla="val 50000"/>
              <a:gd name="adj2" fmla="val 40634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cs-CZ" altLang="cs-CZ"/>
          </a:p>
        </p:txBody>
      </p:sp>
      <p:pic>
        <p:nvPicPr>
          <p:cNvPr id="3079" name="Picture 7" descr="LKW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58"/>
          <a:stretch>
            <a:fillRect/>
          </a:stretch>
        </p:blipFill>
        <p:spPr bwMode="auto">
          <a:xfrm>
            <a:off x="704303" y="4353469"/>
            <a:ext cx="1817147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 descr="4-PBB-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9" t="4817"/>
          <a:stretch>
            <a:fillRect/>
          </a:stretch>
        </p:blipFill>
        <p:spPr bwMode="auto">
          <a:xfrm>
            <a:off x="2699792" y="4336364"/>
            <a:ext cx="2520950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snezi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312" y="4416175"/>
            <a:ext cx="1138237" cy="172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5"/>
          <p:cNvSpPr>
            <a:spLocks noChangeArrowheads="1"/>
          </p:cNvSpPr>
          <p:nvPr/>
        </p:nvSpPr>
        <p:spPr bwMode="auto">
          <a:xfrm rot="8130226">
            <a:off x="7010918" y="3755478"/>
            <a:ext cx="437063" cy="594830"/>
          </a:xfrm>
          <a:prstGeom prst="upArrow">
            <a:avLst>
              <a:gd name="adj1" fmla="val 50000"/>
              <a:gd name="adj2" fmla="val 40634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8718696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1368425"/>
          </a:xfrm>
        </p:spPr>
        <p:txBody>
          <a:bodyPr/>
          <a:lstStyle/>
          <a:p>
            <a:pPr eaLnBrk="1" hangingPunct="1">
              <a:defRPr/>
            </a:pPr>
            <a:r>
              <a:rPr lang="cs-CZ" altLang="cs-CZ" sz="3200" b="1" dirty="0"/>
              <a:t>    Základní poruchy </a:t>
            </a:r>
            <a:br>
              <a:rPr lang="cs-CZ" altLang="cs-CZ" sz="3200" b="1" dirty="0"/>
            </a:br>
            <a:r>
              <a:rPr lang="cs-CZ" altLang="cs-CZ" sz="3200" b="1" dirty="0"/>
              <a:t>netuhých vozovek</a:t>
            </a:r>
          </a:p>
        </p:txBody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748712" cy="4751387"/>
          </a:xfrm>
        </p:spPr>
        <p:txBody>
          <a:bodyPr/>
          <a:lstStyle/>
          <a:p>
            <a:pPr marL="0" indent="0" eaLnBrk="1" hangingPunct="1">
              <a:buClr>
                <a:schemeClr val="folHlink"/>
              </a:buClr>
              <a:buFontTx/>
              <a:buNone/>
              <a:defRPr/>
            </a:pPr>
            <a:endParaRPr lang="cs-CZ" altLang="cs-CZ" dirty="0"/>
          </a:p>
          <a:p>
            <a:pPr marL="0" indent="0" eaLnBrk="1" hangingPunct="1">
              <a:buClr>
                <a:schemeClr val="folHlink"/>
              </a:buClr>
              <a:buFontTx/>
              <a:buNone/>
              <a:defRPr/>
            </a:pPr>
            <a:endParaRPr lang="cs-CZ" altLang="cs-CZ" u="sng" dirty="0"/>
          </a:p>
        </p:txBody>
      </p:sp>
      <p:sp>
        <p:nvSpPr>
          <p:cNvPr id="335889" name="Rectangle 17"/>
          <p:cNvSpPr>
            <a:spLocks noChangeArrowheads="1"/>
          </p:cNvSpPr>
          <p:nvPr/>
        </p:nvSpPr>
        <p:spPr bwMode="auto">
          <a:xfrm>
            <a:off x="395288" y="2205038"/>
            <a:ext cx="8497887" cy="410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  <a:lvl2pPr marL="990600" indent="-533400" algn="l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2pPr>
            <a:lvl3pPr marL="1371600" indent="-4572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3pPr>
            <a:lvl4pPr marL="1752600" indent="-381000" algn="l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4pPr>
            <a:lvl5pPr marL="2209800" indent="-3810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5pPr>
            <a:lvl6pPr marL="26670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6pPr>
            <a:lvl7pPr marL="31242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7pPr>
            <a:lvl8pPr marL="35814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8pPr>
            <a:lvl9pPr marL="40386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9pPr>
          </a:lstStyle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sz="2800" b="1" dirty="0">
                <a:effectLst/>
                <a:latin typeface="+mn-lt"/>
              </a:rPr>
              <a:t>1. Únava a s ní spojené trhliny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sz="2800" b="1" dirty="0">
                <a:effectLst/>
                <a:latin typeface="+mn-lt"/>
              </a:rPr>
              <a:t>     = konstrukční porucha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endParaRPr lang="cs-CZ" altLang="cs-CZ" dirty="0"/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dirty="0"/>
              <a:t> 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endParaRPr lang="cs-CZ" altLang="cs-CZ" dirty="0"/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dirty="0"/>
              <a:t> </a:t>
            </a:r>
          </a:p>
        </p:txBody>
      </p:sp>
      <p:pic>
        <p:nvPicPr>
          <p:cNvPr id="6149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10" t="8481"/>
          <a:stretch>
            <a:fillRect/>
          </a:stretch>
        </p:blipFill>
        <p:spPr bwMode="auto">
          <a:xfrm>
            <a:off x="3203575" y="3573463"/>
            <a:ext cx="2082800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50" name="AutoShape 19"/>
          <p:cNvSpPr>
            <a:spLocks noChangeArrowheads="1"/>
          </p:cNvSpPr>
          <p:nvPr/>
        </p:nvSpPr>
        <p:spPr bwMode="auto">
          <a:xfrm rot="-658839">
            <a:off x="3708400" y="6165850"/>
            <a:ext cx="1295400" cy="215900"/>
          </a:xfrm>
          <a:prstGeom prst="leftRightArrow">
            <a:avLst>
              <a:gd name="adj1" fmla="val 50000"/>
              <a:gd name="adj2" fmla="val 120000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cs-CZ" altLang="cs-CZ"/>
          </a:p>
        </p:txBody>
      </p:sp>
      <p:sp>
        <p:nvSpPr>
          <p:cNvPr id="6151" name="AutoShape 20"/>
          <p:cNvSpPr>
            <a:spLocks noChangeArrowheads="1"/>
          </p:cNvSpPr>
          <p:nvPr/>
        </p:nvSpPr>
        <p:spPr bwMode="auto">
          <a:xfrm>
            <a:off x="3924300" y="3573463"/>
            <a:ext cx="503238" cy="36036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cs-CZ" altLang="cs-CZ"/>
          </a:p>
        </p:txBody>
      </p:sp>
      <p:sp>
        <p:nvSpPr>
          <p:cNvPr id="6152" name="Freeform 22"/>
          <p:cNvSpPr>
            <a:spLocks/>
          </p:cNvSpPr>
          <p:nvPr/>
        </p:nvSpPr>
        <p:spPr bwMode="auto">
          <a:xfrm>
            <a:off x="4140200" y="5734050"/>
            <a:ext cx="103188" cy="412750"/>
          </a:xfrm>
          <a:custGeom>
            <a:avLst/>
            <a:gdLst>
              <a:gd name="T0" fmla="*/ 49213 w 65"/>
              <a:gd name="T1" fmla="*/ 412750 h 245"/>
              <a:gd name="T2" fmla="*/ 61913 w 65"/>
              <a:gd name="T3" fmla="*/ 345362 h 245"/>
              <a:gd name="T4" fmla="*/ 100013 w 65"/>
              <a:gd name="T5" fmla="*/ 331885 h 245"/>
              <a:gd name="T6" fmla="*/ 74613 w 65"/>
              <a:gd name="T7" fmla="*/ 277974 h 245"/>
              <a:gd name="T8" fmla="*/ 61913 w 65"/>
              <a:gd name="T9" fmla="*/ 224064 h 245"/>
              <a:gd name="T10" fmla="*/ 74613 w 65"/>
              <a:gd name="T11" fmla="*/ 156677 h 245"/>
              <a:gd name="T12" fmla="*/ 61913 w 65"/>
              <a:gd name="T13" fmla="*/ 89289 h 245"/>
              <a:gd name="T14" fmla="*/ 23813 w 65"/>
              <a:gd name="T15" fmla="*/ 8423 h 2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5" h="245">
                <a:moveTo>
                  <a:pt x="31" y="245"/>
                </a:moveTo>
                <a:cubicBezTo>
                  <a:pt x="34" y="232"/>
                  <a:pt x="31" y="216"/>
                  <a:pt x="39" y="205"/>
                </a:cubicBezTo>
                <a:cubicBezTo>
                  <a:pt x="44" y="198"/>
                  <a:pt x="61" y="205"/>
                  <a:pt x="63" y="197"/>
                </a:cubicBezTo>
                <a:cubicBezTo>
                  <a:pt x="65" y="185"/>
                  <a:pt x="51" y="176"/>
                  <a:pt x="47" y="165"/>
                </a:cubicBezTo>
                <a:cubicBezTo>
                  <a:pt x="43" y="155"/>
                  <a:pt x="42" y="144"/>
                  <a:pt x="39" y="133"/>
                </a:cubicBezTo>
                <a:cubicBezTo>
                  <a:pt x="42" y="120"/>
                  <a:pt x="51" y="106"/>
                  <a:pt x="47" y="93"/>
                </a:cubicBezTo>
                <a:cubicBezTo>
                  <a:pt x="33" y="44"/>
                  <a:pt x="0" y="112"/>
                  <a:pt x="39" y="53"/>
                </a:cubicBezTo>
                <a:cubicBezTo>
                  <a:pt x="30" y="0"/>
                  <a:pt x="47" y="5"/>
                  <a:pt x="15" y="5"/>
                </a:cubicBezTo>
              </a:path>
            </a:pathLst>
          </a:custGeom>
          <a:noFill/>
          <a:ln w="38100" cap="flat" cmpd="sng">
            <a:solidFill>
              <a:srgbClr val="000000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endParaRPr lang="cs-CZ"/>
          </a:p>
        </p:txBody>
      </p:sp>
      <p:sp>
        <p:nvSpPr>
          <p:cNvPr id="6153" name="AutoShape 25"/>
          <p:cNvSpPr>
            <a:spLocks noChangeArrowheads="1"/>
          </p:cNvSpPr>
          <p:nvPr/>
        </p:nvSpPr>
        <p:spPr bwMode="auto">
          <a:xfrm>
            <a:off x="5364163" y="5300663"/>
            <a:ext cx="3384550" cy="792162"/>
          </a:xfrm>
          <a:prstGeom prst="wedgeRectCallout">
            <a:avLst>
              <a:gd name="adj1" fmla="val -67778"/>
              <a:gd name="adj2" fmla="val 87676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cs-CZ" altLang="cs-CZ" dirty="0">
                <a:latin typeface="+mn-lt"/>
              </a:rPr>
              <a:t>Tahové namáhání na spodním líci asfaltových vrstev</a:t>
            </a:r>
          </a:p>
        </p:txBody>
      </p:sp>
      <p:sp>
        <p:nvSpPr>
          <p:cNvPr id="6154" name="AutoShape 26"/>
          <p:cNvSpPr>
            <a:spLocks noChangeArrowheads="1"/>
          </p:cNvSpPr>
          <p:nvPr/>
        </p:nvSpPr>
        <p:spPr bwMode="auto">
          <a:xfrm>
            <a:off x="684213" y="4941888"/>
            <a:ext cx="2159000" cy="863600"/>
          </a:xfrm>
          <a:prstGeom prst="wedgeRectCallout">
            <a:avLst>
              <a:gd name="adj1" fmla="val 106838"/>
              <a:gd name="adj2" fmla="val 67097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cs-CZ" altLang="cs-CZ" dirty="0">
                <a:latin typeface="+mn-lt"/>
              </a:rPr>
              <a:t>Únavová trhlina</a:t>
            </a:r>
          </a:p>
        </p:txBody>
      </p:sp>
      <p:pic>
        <p:nvPicPr>
          <p:cNvPr id="6155" name="Picture 27" descr="Únavové trhliny kopi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238" y="1773238"/>
            <a:ext cx="2278062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86360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81000"/>
            <a:ext cx="8642350" cy="743744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altLang="cs-CZ" sz="3200" b="1" dirty="0"/>
              <a:t>Funkční zkoušky  </a:t>
            </a:r>
            <a:br>
              <a:rPr lang="cs-CZ" altLang="cs-CZ" sz="3200" b="1" dirty="0"/>
            </a:br>
            <a:endParaRPr lang="cs-CZ" altLang="cs-CZ" sz="3200" b="1" dirty="0"/>
          </a:p>
        </p:txBody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196752"/>
            <a:ext cx="6624637" cy="4751387"/>
          </a:xfrm>
        </p:spPr>
        <p:txBody>
          <a:bodyPr/>
          <a:lstStyle/>
          <a:p>
            <a:pPr marL="0" indent="0" eaLnBrk="1" hangingPunct="1">
              <a:buClr>
                <a:schemeClr val="folHlink"/>
              </a:buClr>
              <a:buFontTx/>
              <a:buNone/>
              <a:defRPr/>
            </a:pPr>
            <a:endParaRPr lang="cs-CZ" altLang="cs-CZ" dirty="0"/>
          </a:p>
          <a:p>
            <a:pPr marL="0" indent="0" eaLnBrk="1" hangingPunct="1">
              <a:buClr>
                <a:schemeClr val="folHlink"/>
              </a:buClr>
              <a:buFontTx/>
              <a:buNone/>
              <a:defRPr/>
            </a:pPr>
            <a:endParaRPr lang="cs-CZ" altLang="cs-CZ" u="sng" dirty="0"/>
          </a:p>
        </p:txBody>
      </p:sp>
      <p:sp>
        <p:nvSpPr>
          <p:cNvPr id="344072" name="Rectangle 8"/>
          <p:cNvSpPr>
            <a:spLocks noChangeArrowheads="1"/>
          </p:cNvSpPr>
          <p:nvPr/>
        </p:nvSpPr>
        <p:spPr bwMode="auto">
          <a:xfrm>
            <a:off x="269421" y="1268760"/>
            <a:ext cx="8893175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  <a:lvl2pPr marL="990600" indent="-533400" algn="l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2pPr>
            <a:lvl3pPr marL="1371600" indent="-4572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3pPr>
            <a:lvl4pPr marL="1752600" indent="-381000" algn="l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4pPr>
            <a:lvl5pPr marL="2209800" indent="-3810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5pPr>
            <a:lvl6pPr marL="26670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6pPr>
            <a:lvl7pPr marL="31242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7pPr>
            <a:lvl8pPr marL="35814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8pPr>
            <a:lvl9pPr marL="40386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9pPr>
          </a:lstStyle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dirty="0"/>
              <a:t>  </a:t>
            </a:r>
            <a:r>
              <a:rPr lang="cs-CZ" altLang="cs-CZ" sz="2800" b="1" dirty="0">
                <a:effectLst/>
                <a:latin typeface="+mn-lt"/>
              </a:rPr>
              <a:t>1. Únavová zkouška, stanovení modulu tuhosti 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sz="2800" b="1" dirty="0">
                <a:effectLst/>
                <a:latin typeface="+mn-lt"/>
              </a:rPr>
              <a:t>       EN 12697-24,26 </a:t>
            </a:r>
            <a:r>
              <a:rPr lang="cs-CZ" altLang="cs-CZ" sz="2800" b="1" dirty="0">
                <a:effectLst/>
                <a:latin typeface="+mn-lt"/>
                <a:cs typeface="Arial" charset="0"/>
              </a:rPr>
              <a:t>→</a:t>
            </a:r>
            <a:r>
              <a:rPr lang="cs-CZ" altLang="cs-CZ" sz="2800" b="1" dirty="0">
                <a:effectLst/>
                <a:latin typeface="+mn-lt"/>
              </a:rPr>
              <a:t> různá uspořádání zkoušky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sz="2800" b="1" dirty="0">
                <a:effectLst/>
                <a:latin typeface="+mn-lt"/>
              </a:rPr>
              <a:t>   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sz="2800" b="1" dirty="0">
                <a:effectLst/>
                <a:latin typeface="+mn-lt"/>
              </a:rPr>
              <a:t>   				2-bodová zkouška       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dirty="0"/>
              <a:t>    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endParaRPr lang="cs-CZ" altLang="cs-CZ" dirty="0"/>
          </a:p>
        </p:txBody>
      </p:sp>
      <p:pic>
        <p:nvPicPr>
          <p:cNvPr id="15362" name="Picture 2" descr="D:\JMENOVACÍ ŘÍZENÍ\Prezentace\20190307_1311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871" y="3645023"/>
            <a:ext cx="1296145" cy="266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5456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813"/>
            <a:ext cx="8229600" cy="1347787"/>
          </a:xfrm>
        </p:spPr>
        <p:txBody>
          <a:bodyPr/>
          <a:lstStyle/>
          <a:p>
            <a:pPr eaLnBrk="1" hangingPunct="1">
              <a:defRPr/>
            </a:pPr>
            <a:r>
              <a:rPr lang="cs-CZ" altLang="cs-CZ" sz="3200" b="1" dirty="0"/>
              <a:t>     Základní poruchy </a:t>
            </a:r>
            <a:br>
              <a:rPr lang="cs-CZ" altLang="cs-CZ" sz="3200" b="1" dirty="0"/>
            </a:br>
            <a:r>
              <a:rPr lang="cs-CZ" altLang="cs-CZ" sz="3200" b="1" dirty="0"/>
              <a:t>netuhých vozovek </a:t>
            </a:r>
            <a:br>
              <a:rPr lang="cs-CZ" altLang="cs-CZ" sz="3200" b="1" dirty="0"/>
            </a:br>
            <a:endParaRPr lang="cs-CZ" altLang="cs-CZ" sz="3200" b="1" dirty="0"/>
          </a:p>
        </p:txBody>
      </p:sp>
      <p:sp>
        <p:nvSpPr>
          <p:cNvPr id="297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6624637" cy="4751387"/>
          </a:xfrm>
        </p:spPr>
        <p:txBody>
          <a:bodyPr/>
          <a:lstStyle/>
          <a:p>
            <a:pPr marL="0" indent="0" eaLnBrk="1" hangingPunct="1">
              <a:buClr>
                <a:schemeClr val="folHlink"/>
              </a:buClr>
              <a:buFontTx/>
              <a:buNone/>
              <a:defRPr/>
            </a:pPr>
            <a:endParaRPr lang="cs-CZ" altLang="cs-CZ"/>
          </a:p>
          <a:p>
            <a:pPr marL="0" indent="0" eaLnBrk="1" hangingPunct="1">
              <a:buClr>
                <a:schemeClr val="folHlink"/>
              </a:buClr>
              <a:buFontTx/>
              <a:buNone/>
              <a:defRPr/>
            </a:pPr>
            <a:endParaRPr lang="cs-CZ" altLang="cs-CZ" u="sng"/>
          </a:p>
        </p:txBody>
      </p:sp>
      <p:sp>
        <p:nvSpPr>
          <p:cNvPr id="298001" name="Rectangle 17"/>
          <p:cNvSpPr>
            <a:spLocks noChangeArrowheads="1"/>
          </p:cNvSpPr>
          <p:nvPr/>
        </p:nvSpPr>
        <p:spPr bwMode="auto">
          <a:xfrm>
            <a:off x="395288" y="2205038"/>
            <a:ext cx="8497887" cy="410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  <a:lvl2pPr marL="990600" indent="-533400" algn="l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2pPr>
            <a:lvl3pPr marL="1371600" indent="-4572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3pPr>
            <a:lvl4pPr marL="1752600" indent="-381000" algn="l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4pPr>
            <a:lvl5pPr marL="2209800" indent="-3810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5pPr>
            <a:lvl6pPr marL="26670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6pPr>
            <a:lvl7pPr marL="31242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7pPr>
            <a:lvl8pPr marL="35814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8pPr>
            <a:lvl9pPr marL="40386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9pPr>
          </a:lstStyle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sz="2800" b="1" dirty="0">
                <a:effectLst/>
                <a:latin typeface="+mn-lt"/>
              </a:rPr>
              <a:t>2. Trvalé deformace 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sz="2800" b="1" dirty="0">
                <a:effectLst/>
                <a:latin typeface="+mn-lt"/>
              </a:rPr>
              <a:t>    ve formě vyjetých kolejí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dirty="0">
                <a:effectLst/>
                <a:latin typeface="+mn-lt"/>
              </a:rPr>
              <a:t>    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dirty="0">
                <a:effectLst/>
                <a:latin typeface="+mn-lt"/>
              </a:rPr>
              <a:t>    </a:t>
            </a:r>
            <a:r>
              <a:rPr lang="cs-CZ" altLang="cs-CZ" sz="2800" dirty="0">
                <a:effectLst/>
                <a:latin typeface="+mn-lt"/>
              </a:rPr>
              <a:t>Smykové </a:t>
            </a:r>
            <a:r>
              <a:rPr lang="cs-CZ" altLang="cs-CZ" sz="2800" dirty="0" err="1">
                <a:effectLst/>
                <a:latin typeface="+mn-lt"/>
              </a:rPr>
              <a:t>viskoplastické</a:t>
            </a:r>
            <a:r>
              <a:rPr lang="cs-CZ" altLang="cs-CZ" sz="2800" dirty="0">
                <a:effectLst/>
                <a:latin typeface="+mn-lt"/>
              </a:rPr>
              <a:t> přetváření 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sz="2800" dirty="0">
                <a:effectLst/>
                <a:latin typeface="+mn-lt"/>
              </a:rPr>
              <a:t>    obrusných a ložních vrstev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sz="2800" dirty="0">
                <a:effectLst/>
                <a:latin typeface="+mn-lt"/>
              </a:rPr>
              <a:t>    Největší vlivy           teplota, délka zatížení 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sz="2800" dirty="0">
                <a:effectLst/>
                <a:latin typeface="+mn-lt"/>
              </a:rPr>
              <a:t>    složení vrstvy (mezerovitost, obsah pojiva)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endParaRPr lang="cs-CZ" altLang="cs-CZ" dirty="0"/>
          </a:p>
          <a:p>
            <a:pPr>
              <a:buClr>
                <a:schemeClr val="folHlink"/>
              </a:buClr>
              <a:buFontTx/>
              <a:buNone/>
              <a:defRPr/>
            </a:pPr>
            <a:endParaRPr lang="cs-CZ" altLang="cs-CZ" dirty="0"/>
          </a:p>
        </p:txBody>
      </p:sp>
      <p:sp>
        <p:nvSpPr>
          <p:cNvPr id="7173" name="AutoShape 18"/>
          <p:cNvSpPr>
            <a:spLocks noChangeArrowheads="1"/>
          </p:cNvSpPr>
          <p:nvPr/>
        </p:nvSpPr>
        <p:spPr bwMode="auto">
          <a:xfrm>
            <a:off x="3131840" y="5013326"/>
            <a:ext cx="792162" cy="287337"/>
          </a:xfrm>
          <a:prstGeom prst="rightArrow">
            <a:avLst>
              <a:gd name="adj1" fmla="val 50000"/>
              <a:gd name="adj2" fmla="val 68923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cs-CZ" altLang="cs-CZ"/>
          </a:p>
        </p:txBody>
      </p:sp>
      <p:pic>
        <p:nvPicPr>
          <p:cNvPr id="7174" name="Picture 19" descr="Foto koleje kopi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844675"/>
            <a:ext cx="2292350" cy="192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9097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404664"/>
            <a:ext cx="6913563" cy="854075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altLang="cs-CZ" sz="3200" b="1" dirty="0"/>
              <a:t>Funkční zkoušky         </a:t>
            </a:r>
            <a:br>
              <a:rPr lang="cs-CZ" altLang="cs-CZ" sz="3200" b="1" dirty="0"/>
            </a:br>
            <a:endParaRPr lang="cs-CZ" altLang="cs-CZ" sz="3200" b="1" dirty="0"/>
          </a:p>
        </p:txBody>
      </p:sp>
      <p:sp>
        <p:nvSpPr>
          <p:cNvPr id="348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425184" cy="4751387"/>
          </a:xfrm>
        </p:spPr>
        <p:txBody>
          <a:bodyPr/>
          <a:lstStyle/>
          <a:p>
            <a:pPr marL="0" indent="0" eaLnBrk="1" hangingPunct="1">
              <a:buClr>
                <a:schemeClr val="folHlink"/>
              </a:buClr>
              <a:buFontTx/>
              <a:buNone/>
              <a:defRPr/>
            </a:pPr>
            <a:endParaRPr lang="cs-CZ" altLang="cs-CZ" dirty="0"/>
          </a:p>
          <a:p>
            <a:pPr marL="0" indent="0" eaLnBrk="1" hangingPunct="1">
              <a:buClr>
                <a:schemeClr val="folHlink"/>
              </a:buClr>
              <a:buFontTx/>
              <a:buNone/>
              <a:defRPr/>
            </a:pPr>
            <a:endParaRPr lang="cs-CZ" altLang="cs-CZ" u="sng" dirty="0"/>
          </a:p>
        </p:txBody>
      </p:sp>
      <p:sp>
        <p:nvSpPr>
          <p:cNvPr id="348164" name="Rectangle 4"/>
          <p:cNvSpPr>
            <a:spLocks noChangeArrowheads="1"/>
          </p:cNvSpPr>
          <p:nvPr/>
        </p:nvSpPr>
        <p:spPr bwMode="auto">
          <a:xfrm>
            <a:off x="468313" y="1412875"/>
            <a:ext cx="8497887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  <a:lvl2pPr marL="990600" indent="-533400" algn="l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2pPr>
            <a:lvl3pPr marL="1371600" indent="-4572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3pPr>
            <a:lvl4pPr marL="1752600" indent="-381000" algn="l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4pPr>
            <a:lvl5pPr marL="2209800" indent="-3810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5pPr>
            <a:lvl6pPr marL="26670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6pPr>
            <a:lvl7pPr marL="31242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7pPr>
            <a:lvl8pPr marL="35814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8pPr>
            <a:lvl9pPr marL="40386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9pPr>
          </a:lstStyle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sz="2800" b="1" dirty="0">
                <a:effectLst/>
                <a:latin typeface="+mn-lt"/>
              </a:rPr>
              <a:t>2. Trvalé deformace podle EN 12697-22, 25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dirty="0">
                <a:effectLst/>
                <a:latin typeface="+mn-lt"/>
              </a:rPr>
              <a:t> </a:t>
            </a:r>
          </a:p>
          <a:p>
            <a:pPr>
              <a:buClr>
                <a:schemeClr val="folHlink"/>
              </a:buClr>
              <a:buNone/>
              <a:defRPr/>
            </a:pPr>
            <a:r>
              <a:rPr lang="cs-CZ" altLang="cs-CZ" sz="2800" b="1" dirty="0">
                <a:effectLst/>
                <a:latin typeface="+mn-lt"/>
              </a:rPr>
              <a:t>          Zkouška v triaxiální komoře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endParaRPr lang="cs-CZ" altLang="cs-CZ" sz="2800" b="1" dirty="0">
              <a:effectLst/>
              <a:latin typeface="+mn-lt"/>
            </a:endParaRPr>
          </a:p>
          <a:p>
            <a:pPr>
              <a:buClr>
                <a:schemeClr val="folHlink"/>
              </a:buClr>
              <a:buFontTx/>
              <a:buNone/>
              <a:defRPr/>
            </a:pPr>
            <a:endParaRPr lang="cs-CZ" altLang="cs-CZ" dirty="0"/>
          </a:p>
        </p:txBody>
      </p:sp>
      <p:pic>
        <p:nvPicPr>
          <p:cNvPr id="12294" name="Picture 2" descr="komora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3"/>
          <a:stretch>
            <a:fillRect/>
          </a:stretch>
        </p:blipFill>
        <p:spPr bwMode="auto">
          <a:xfrm>
            <a:off x="2915816" y="3140968"/>
            <a:ext cx="2284165" cy="270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3708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404813"/>
            <a:ext cx="8446393" cy="115570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altLang="cs-CZ" sz="3200" b="1" dirty="0"/>
              <a:t> Základní poruchy </a:t>
            </a:r>
            <a:br>
              <a:rPr lang="cs-CZ" altLang="cs-CZ" sz="3200" b="1" dirty="0"/>
            </a:br>
            <a:r>
              <a:rPr lang="cs-CZ" altLang="cs-CZ" sz="3200" b="1" dirty="0"/>
              <a:t>netuhých vozovek </a:t>
            </a:r>
            <a:br>
              <a:rPr lang="cs-CZ" altLang="cs-CZ" sz="3200" b="1" dirty="0"/>
            </a:br>
            <a:endParaRPr lang="cs-CZ" altLang="cs-CZ" sz="3200" b="1" dirty="0"/>
          </a:p>
        </p:txBody>
      </p:sp>
      <p:sp>
        <p:nvSpPr>
          <p:cNvPr id="337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748712" cy="4751387"/>
          </a:xfrm>
        </p:spPr>
        <p:txBody>
          <a:bodyPr/>
          <a:lstStyle/>
          <a:p>
            <a:pPr marL="0" indent="0" eaLnBrk="1" hangingPunct="1">
              <a:buClr>
                <a:schemeClr val="folHlink"/>
              </a:buClr>
              <a:buFontTx/>
              <a:buNone/>
              <a:defRPr/>
            </a:pPr>
            <a:endParaRPr lang="cs-CZ" altLang="cs-CZ" dirty="0"/>
          </a:p>
          <a:p>
            <a:pPr marL="0" indent="0" eaLnBrk="1" hangingPunct="1">
              <a:buClr>
                <a:schemeClr val="folHlink"/>
              </a:buClr>
              <a:buFontTx/>
              <a:buNone/>
              <a:defRPr/>
            </a:pPr>
            <a:endParaRPr lang="cs-CZ" altLang="cs-CZ" u="sng" dirty="0"/>
          </a:p>
        </p:txBody>
      </p:sp>
      <p:grpSp>
        <p:nvGrpSpPr>
          <p:cNvPr id="8196" name="Group 4"/>
          <p:cNvGrpSpPr>
            <a:grpSpLocks/>
          </p:cNvGrpSpPr>
          <p:nvPr/>
        </p:nvGrpSpPr>
        <p:grpSpPr bwMode="auto">
          <a:xfrm>
            <a:off x="5867400" y="1412875"/>
            <a:ext cx="2889250" cy="1922463"/>
            <a:chOff x="3343" y="738"/>
            <a:chExt cx="1820" cy="1211"/>
          </a:xfrm>
        </p:grpSpPr>
        <p:pic>
          <p:nvPicPr>
            <p:cNvPr id="8200" name="Picture 5" descr="querrisse"/>
            <p:cNvPicPr>
              <a:picLocks noChangeAspect="1" noChangeArrowheads="1"/>
            </p:cNvPicPr>
            <p:nvPr/>
          </p:nvPicPr>
          <p:blipFill>
            <a:blip r:embed="rId3">
              <a:lum bright="14000" contrast="1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08" t="30479" r="12325"/>
            <a:stretch>
              <a:fillRect/>
            </a:stretch>
          </p:blipFill>
          <p:spPr bwMode="auto">
            <a:xfrm>
              <a:off x="3343" y="738"/>
              <a:ext cx="1820" cy="1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1" name="Rectangle 6"/>
            <p:cNvSpPr>
              <a:spLocks noChangeArrowheads="1"/>
            </p:cNvSpPr>
            <p:nvPr/>
          </p:nvSpPr>
          <p:spPr bwMode="auto">
            <a:xfrm>
              <a:off x="3561" y="1606"/>
              <a:ext cx="1472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cs-CZ" sz="1400" b="1">
                  <a:latin typeface="TUSansBL" pitchFamily="2" charset="0"/>
                </a:rPr>
                <a:t>low temperature cracking</a:t>
              </a:r>
              <a:endParaRPr lang="de-DE" altLang="cs-CZ" sz="1400" b="1">
                <a:latin typeface="TUSansBL" pitchFamily="2" charset="0"/>
              </a:endParaRPr>
            </a:p>
          </p:txBody>
        </p:sp>
        <p:sp>
          <p:nvSpPr>
            <p:cNvPr id="8202" name="Rectangle 7"/>
            <p:cNvSpPr>
              <a:spLocks noChangeArrowheads="1"/>
            </p:cNvSpPr>
            <p:nvPr/>
          </p:nvSpPr>
          <p:spPr bwMode="auto">
            <a:xfrm>
              <a:off x="3859" y="1757"/>
              <a:ext cx="801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cs-CZ" sz="1400" b="1">
                  <a:latin typeface="TUSansBL" pitchFamily="2" charset="0"/>
                </a:rPr>
                <a:t> @ T &lt; - 20°C</a:t>
              </a:r>
              <a:endParaRPr lang="de-DE" altLang="cs-CZ" sz="1400" b="1">
                <a:latin typeface="TUSansBL" pitchFamily="2" charset="0"/>
              </a:endParaRPr>
            </a:p>
          </p:txBody>
        </p:sp>
      </p:grpSp>
      <p:sp>
        <p:nvSpPr>
          <p:cNvPr id="337937" name="Rectangle 17"/>
          <p:cNvSpPr>
            <a:spLocks noChangeArrowheads="1"/>
          </p:cNvSpPr>
          <p:nvPr/>
        </p:nvSpPr>
        <p:spPr bwMode="auto">
          <a:xfrm>
            <a:off x="395288" y="2205038"/>
            <a:ext cx="8497887" cy="410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  <a:lvl2pPr marL="990600" indent="-533400" algn="l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2pPr>
            <a:lvl3pPr marL="1371600" indent="-4572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3pPr>
            <a:lvl4pPr marL="1752600" indent="-381000" algn="l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4pPr>
            <a:lvl5pPr marL="2209800" indent="-3810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5pPr>
            <a:lvl6pPr marL="26670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6pPr>
            <a:lvl7pPr marL="31242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7pPr>
            <a:lvl8pPr marL="35814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8pPr>
            <a:lvl9pPr marL="40386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9pPr>
          </a:lstStyle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sz="2800" b="1" dirty="0">
                <a:effectLst/>
                <a:latin typeface="+mn-lt"/>
              </a:rPr>
              <a:t>3. Nízkoteplotní trhliny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sz="2800" b="1" dirty="0">
                <a:effectLst/>
                <a:latin typeface="+mn-lt"/>
              </a:rPr>
              <a:t>    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endParaRPr lang="cs-CZ" altLang="cs-CZ" sz="2800" b="1" dirty="0">
              <a:effectLst/>
              <a:latin typeface="+mn-lt"/>
            </a:endParaRPr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sz="2800" dirty="0">
                <a:effectLst/>
                <a:latin typeface="+mn-lt"/>
              </a:rPr>
              <a:t>Netuhá vozovka = nekonečný pás bez dilatací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sz="2800" dirty="0">
                <a:effectLst/>
                <a:latin typeface="+mn-lt"/>
              </a:rPr>
              <a:t>Při nízkých teplotách se asfaltová směs chová 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sz="2800" dirty="0">
                <a:effectLst/>
                <a:latin typeface="+mn-lt"/>
              </a:rPr>
              <a:t>lineárně pružně        při teplotách </a:t>
            </a:r>
            <a:r>
              <a:rPr lang="en-US" altLang="cs-CZ" sz="2800" dirty="0">
                <a:effectLst/>
                <a:latin typeface="+mn-lt"/>
                <a:cs typeface="Tahoma" pitchFamily="34" charset="0"/>
              </a:rPr>
              <a:t>&lt;</a:t>
            </a:r>
            <a:r>
              <a:rPr lang="cs-CZ" altLang="cs-CZ" sz="2800" dirty="0">
                <a:effectLst/>
                <a:latin typeface="+mn-lt"/>
                <a:cs typeface="Tahoma" pitchFamily="34" charset="0"/>
              </a:rPr>
              <a:t> -</a:t>
            </a:r>
            <a:r>
              <a:rPr lang="cs-CZ" altLang="cs-CZ" sz="2800" dirty="0">
                <a:effectLst/>
                <a:latin typeface="+mn-lt"/>
              </a:rPr>
              <a:t>20</a:t>
            </a:r>
            <a:r>
              <a:rPr lang="cs-CZ" altLang="cs-CZ" sz="2800" baseline="30000" dirty="0">
                <a:effectLst/>
                <a:latin typeface="+mn-lt"/>
              </a:rPr>
              <a:t>o</a:t>
            </a:r>
            <a:r>
              <a:rPr lang="cs-CZ" altLang="cs-CZ" sz="2800" dirty="0">
                <a:effectLst/>
                <a:latin typeface="+mn-lt"/>
              </a:rPr>
              <a:t>C 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sz="2800" dirty="0">
                <a:effectLst/>
                <a:latin typeface="+mn-lt"/>
                <a:cs typeface="Tahoma" pitchFamily="34" charset="0"/>
              </a:rPr>
              <a:t>pojivo ve směsi křehne        dosažení tahové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sz="2800" dirty="0">
                <a:effectLst/>
                <a:latin typeface="+mn-lt"/>
                <a:cs typeface="Tahoma" pitchFamily="34" charset="0"/>
              </a:rPr>
              <a:t>pevnosti = příčné trhliny</a:t>
            </a:r>
            <a:endParaRPr lang="en-US" altLang="cs-CZ" sz="2800" dirty="0">
              <a:effectLst/>
              <a:latin typeface="+mn-lt"/>
              <a:cs typeface="Tahoma" pitchFamily="34" charset="0"/>
            </a:endParaRPr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dirty="0"/>
              <a:t> 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endParaRPr lang="cs-CZ" altLang="cs-CZ" dirty="0"/>
          </a:p>
          <a:p>
            <a:pPr>
              <a:buClr>
                <a:schemeClr val="folHlink"/>
              </a:buClr>
              <a:buFontTx/>
              <a:buNone/>
              <a:defRPr/>
            </a:pPr>
            <a:endParaRPr lang="cs-CZ" altLang="cs-CZ" dirty="0"/>
          </a:p>
        </p:txBody>
      </p:sp>
      <p:sp>
        <p:nvSpPr>
          <p:cNvPr id="8198" name="AutoShape 18"/>
          <p:cNvSpPr>
            <a:spLocks noChangeArrowheads="1"/>
          </p:cNvSpPr>
          <p:nvPr/>
        </p:nvSpPr>
        <p:spPr bwMode="auto">
          <a:xfrm>
            <a:off x="3059832" y="4910269"/>
            <a:ext cx="576263" cy="288925"/>
          </a:xfrm>
          <a:prstGeom prst="rightArrow">
            <a:avLst>
              <a:gd name="adj1" fmla="val 50000"/>
              <a:gd name="adj2" fmla="val 49863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cs-CZ" altLang="cs-CZ"/>
          </a:p>
        </p:txBody>
      </p:sp>
      <p:sp>
        <p:nvSpPr>
          <p:cNvPr id="8199" name="AutoShape 19"/>
          <p:cNvSpPr>
            <a:spLocks noChangeArrowheads="1"/>
          </p:cNvSpPr>
          <p:nvPr/>
        </p:nvSpPr>
        <p:spPr bwMode="auto">
          <a:xfrm>
            <a:off x="4211762" y="5414653"/>
            <a:ext cx="576262" cy="288925"/>
          </a:xfrm>
          <a:prstGeom prst="rightArrow">
            <a:avLst>
              <a:gd name="adj1" fmla="val 50000"/>
              <a:gd name="adj2" fmla="val 49863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7179056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altLang="cs-CZ" sz="3200" b="1" dirty="0"/>
              <a:t>    Funkční zkoušky         </a:t>
            </a:r>
            <a:br>
              <a:rPr lang="cs-CZ" altLang="cs-CZ" sz="3200" b="1" dirty="0"/>
            </a:br>
            <a:endParaRPr lang="cs-CZ" altLang="cs-CZ" sz="3200" b="1" dirty="0"/>
          </a:p>
        </p:txBody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68413"/>
            <a:ext cx="6624637" cy="4751387"/>
          </a:xfrm>
        </p:spPr>
        <p:txBody>
          <a:bodyPr/>
          <a:lstStyle/>
          <a:p>
            <a:pPr marL="0" indent="0" eaLnBrk="1" hangingPunct="1">
              <a:buClr>
                <a:schemeClr val="folHlink"/>
              </a:buClr>
              <a:buFontTx/>
              <a:buNone/>
              <a:defRPr/>
            </a:pPr>
            <a:endParaRPr lang="cs-CZ" altLang="cs-CZ"/>
          </a:p>
          <a:p>
            <a:pPr marL="0" indent="0" eaLnBrk="1" hangingPunct="1">
              <a:buClr>
                <a:schemeClr val="folHlink"/>
              </a:buClr>
              <a:buFontTx/>
              <a:buNone/>
              <a:defRPr/>
            </a:pPr>
            <a:endParaRPr lang="cs-CZ" altLang="cs-CZ" u="sng"/>
          </a:p>
        </p:txBody>
      </p:sp>
      <p:sp>
        <p:nvSpPr>
          <p:cNvPr id="352260" name="Rectangle 4"/>
          <p:cNvSpPr>
            <a:spLocks noChangeArrowheads="1"/>
          </p:cNvSpPr>
          <p:nvPr/>
        </p:nvSpPr>
        <p:spPr bwMode="auto">
          <a:xfrm>
            <a:off x="468313" y="1341438"/>
            <a:ext cx="8497887" cy="410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  <a:lvl2pPr marL="990600" indent="-533400" algn="l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2pPr>
            <a:lvl3pPr marL="1371600" indent="-4572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3pPr>
            <a:lvl4pPr marL="1752600" indent="-381000" algn="l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4pPr>
            <a:lvl5pPr marL="2209800" indent="-3810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5pPr>
            <a:lvl6pPr marL="26670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6pPr>
            <a:lvl7pPr marL="31242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7pPr>
            <a:lvl8pPr marL="35814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8pPr>
            <a:lvl9pPr marL="4038600" indent="-3810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9pPr>
          </a:lstStyle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sz="2800" b="1" dirty="0">
                <a:effectLst/>
                <a:latin typeface="+mn-lt"/>
              </a:rPr>
              <a:t>3. Nízkoteplotní trhliny EN 12697-46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dirty="0"/>
              <a:t> 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r>
              <a:rPr lang="cs-CZ" altLang="cs-CZ" dirty="0"/>
              <a:t>    </a:t>
            </a:r>
          </a:p>
          <a:p>
            <a:pPr>
              <a:buClr>
                <a:schemeClr val="folHlink"/>
              </a:buClr>
              <a:buFontTx/>
              <a:buNone/>
              <a:defRPr/>
            </a:pPr>
            <a:endParaRPr lang="cs-CZ" altLang="cs-CZ" dirty="0"/>
          </a:p>
        </p:txBody>
      </p:sp>
      <p:pic>
        <p:nvPicPr>
          <p:cNvPr id="13317" name="Picture 7" descr="roman10"/>
          <p:cNvPicPr>
            <a:picLocks noChangeAspect="1" noChangeArrowheads="1"/>
          </p:cNvPicPr>
          <p:nvPr/>
        </p:nvPicPr>
        <p:blipFill>
          <a:blip r:embed="rId3">
            <a:lum bright="18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" t="658" b="6635"/>
          <a:stretch>
            <a:fillRect/>
          </a:stretch>
        </p:blipFill>
        <p:spPr bwMode="auto">
          <a:xfrm>
            <a:off x="684213" y="2708275"/>
            <a:ext cx="2592387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8" descr="upraveny gra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781300"/>
            <a:ext cx="4713288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36216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0"/>
            <a:ext cx="8121279" cy="854075"/>
          </a:xfrm>
        </p:spPr>
        <p:txBody>
          <a:bodyPr/>
          <a:lstStyle/>
          <a:p>
            <a:pPr algn="l">
              <a:defRPr/>
            </a:pPr>
            <a:br>
              <a:rPr lang="cs-CZ" sz="2000" dirty="0"/>
            </a:br>
            <a:r>
              <a:rPr lang="cs-CZ" sz="2000" dirty="0"/>
              <a:t>         </a:t>
            </a:r>
            <a:r>
              <a:rPr lang="cs-CZ" sz="3200" dirty="0"/>
              <a:t>Související výzkumné projekty</a:t>
            </a:r>
            <a:br>
              <a:rPr lang="cs-CZ" sz="3200" dirty="0"/>
            </a:br>
            <a:br>
              <a:rPr lang="cs-CZ" sz="2000" dirty="0"/>
            </a:br>
            <a:r>
              <a:rPr lang="cs-CZ" sz="2000" dirty="0">
                <a:solidFill>
                  <a:schemeClr val="tx1"/>
                </a:solidFill>
                <a:latin typeface="+mn-lt"/>
              </a:rPr>
              <a:t>► TA02030549 Maximálně efektivní využití recyklovaných</a:t>
            </a:r>
            <a:br>
              <a:rPr lang="cs-CZ" sz="2000" dirty="0">
                <a:solidFill>
                  <a:schemeClr val="tx1"/>
                </a:solidFill>
                <a:latin typeface="+mn-lt"/>
              </a:rPr>
            </a:br>
            <a:r>
              <a:rPr lang="cs-CZ" sz="2000" dirty="0">
                <a:solidFill>
                  <a:schemeClr val="tx1"/>
                </a:solidFill>
                <a:latin typeface="+mn-lt"/>
              </a:rPr>
              <a:t>     asfaltových vrstev pro výrobu asfaltových směsí 2012 – 2015 </a:t>
            </a:r>
            <a:br>
              <a:rPr lang="cs-CZ" sz="2000" dirty="0">
                <a:solidFill>
                  <a:schemeClr val="tx1"/>
                </a:solidFill>
                <a:latin typeface="+mn-lt"/>
              </a:rPr>
            </a:br>
            <a:r>
              <a:rPr lang="cs-CZ" sz="2000" dirty="0">
                <a:latin typeface="+mn-lt"/>
              </a:rPr>
              <a:t>     </a:t>
            </a:r>
            <a:r>
              <a:rPr lang="cs-CZ" sz="2000" dirty="0">
                <a:solidFill>
                  <a:schemeClr val="tx1"/>
                </a:solidFill>
                <a:latin typeface="+mn-lt"/>
              </a:rPr>
              <a:t>řešitel projektu</a:t>
            </a:r>
            <a:br>
              <a:rPr lang="cs-CZ" sz="2000" dirty="0">
                <a:solidFill>
                  <a:schemeClr val="tx1"/>
                </a:solidFill>
                <a:latin typeface="+mn-lt"/>
              </a:rPr>
            </a:br>
            <a:br>
              <a:rPr lang="cs-CZ" sz="2000" dirty="0">
                <a:solidFill>
                  <a:schemeClr val="tx1"/>
                </a:solidFill>
                <a:latin typeface="+mn-lt"/>
              </a:rPr>
            </a:br>
            <a:r>
              <a:rPr lang="cs-CZ" sz="2000" dirty="0">
                <a:solidFill>
                  <a:schemeClr val="tx1"/>
                </a:solidFill>
                <a:latin typeface="+mn-lt"/>
              </a:rPr>
              <a:t>► TA04031328 Recyklace asfaltových koberců mastixových  </a:t>
            </a:r>
            <a:br>
              <a:rPr lang="cs-CZ" sz="2000" dirty="0">
                <a:solidFill>
                  <a:schemeClr val="tx1"/>
                </a:solidFill>
                <a:latin typeface="+mn-lt"/>
              </a:rPr>
            </a:br>
            <a:r>
              <a:rPr lang="cs-CZ" sz="2000" dirty="0">
                <a:solidFill>
                  <a:schemeClr val="tx1"/>
                </a:solidFill>
                <a:latin typeface="+mn-lt"/>
              </a:rPr>
              <a:t>     2014 – 2017 – účastník projektu</a:t>
            </a:r>
            <a:br>
              <a:rPr lang="cs-CZ" sz="2000" dirty="0">
                <a:solidFill>
                  <a:schemeClr val="tx1"/>
                </a:solidFill>
                <a:latin typeface="+mn-lt"/>
              </a:rPr>
            </a:br>
            <a:br>
              <a:rPr lang="cs-CZ" sz="2400" dirty="0">
                <a:solidFill>
                  <a:schemeClr val="tx1"/>
                </a:solidFill>
                <a:latin typeface="+mn-lt"/>
              </a:rPr>
            </a:br>
            <a:r>
              <a:rPr lang="cs-CZ" sz="2000" dirty="0">
                <a:solidFill>
                  <a:schemeClr val="tx1"/>
                </a:solidFill>
                <a:latin typeface="+mn-lt"/>
              </a:rPr>
              <a:t>► CK01000022 Optimalizace výroby asfaltových směsí s </a:t>
            </a:r>
            <a:br>
              <a:rPr lang="cs-CZ" sz="2000" dirty="0">
                <a:solidFill>
                  <a:schemeClr val="tx1"/>
                </a:solidFill>
                <a:latin typeface="+mn-lt"/>
              </a:rPr>
            </a:br>
            <a:r>
              <a:rPr lang="cs-CZ" sz="2000" dirty="0">
                <a:solidFill>
                  <a:schemeClr val="tx1"/>
                </a:solidFill>
                <a:latin typeface="+mn-lt"/>
              </a:rPr>
              <a:t>     nadlimitním množstvím R-materiálu na obalovnách s   </a:t>
            </a:r>
            <a:br>
              <a:rPr lang="cs-CZ" sz="2000" dirty="0">
                <a:solidFill>
                  <a:schemeClr val="tx1"/>
                </a:solidFill>
                <a:latin typeface="+mn-lt"/>
              </a:rPr>
            </a:br>
            <a:r>
              <a:rPr lang="cs-CZ" sz="2000" dirty="0">
                <a:solidFill>
                  <a:schemeClr val="tx1"/>
                </a:solidFill>
                <a:latin typeface="+mn-lt"/>
              </a:rPr>
              <a:t>     dvouplášťovým bubnem  2020 – 2022 – řešitel projektu</a:t>
            </a:r>
            <a:br>
              <a:rPr lang="cs-CZ" sz="2000" dirty="0">
                <a:solidFill>
                  <a:schemeClr val="tx1"/>
                </a:solidFill>
                <a:latin typeface="+mn-lt"/>
              </a:rPr>
            </a:br>
            <a:br>
              <a:rPr lang="cs-CZ" sz="2000" dirty="0">
                <a:solidFill>
                  <a:schemeClr val="tx1"/>
                </a:solidFill>
                <a:latin typeface="+mn-lt"/>
              </a:rPr>
            </a:br>
            <a:r>
              <a:rPr lang="cs-CZ" sz="2000" dirty="0">
                <a:solidFill>
                  <a:schemeClr val="tx1"/>
                </a:solidFill>
                <a:latin typeface="+mn-lt"/>
              </a:rPr>
              <a:t>► CK01000158 Využití vyšších množství R-materiálu v asfaltových </a:t>
            </a:r>
            <a:br>
              <a:rPr lang="cs-CZ" sz="2000" dirty="0">
                <a:solidFill>
                  <a:schemeClr val="tx1"/>
                </a:solidFill>
                <a:latin typeface="+mn-lt"/>
              </a:rPr>
            </a:br>
            <a:r>
              <a:rPr lang="cs-CZ" sz="2000" dirty="0">
                <a:solidFill>
                  <a:schemeClr val="tx1"/>
                </a:solidFill>
                <a:latin typeface="+mn-lt"/>
              </a:rPr>
              <a:t>     směsích s asfaltovými pojivy typu PmB 2020 – 2022 – účastník </a:t>
            </a:r>
            <a:br>
              <a:rPr lang="cs-CZ" sz="2000" dirty="0">
                <a:solidFill>
                  <a:schemeClr val="tx1"/>
                </a:solidFill>
                <a:latin typeface="+mn-lt"/>
              </a:rPr>
            </a:br>
            <a:r>
              <a:rPr lang="cs-CZ" sz="2000" dirty="0">
                <a:latin typeface="+mn-lt"/>
              </a:rPr>
              <a:t>     </a:t>
            </a:r>
            <a:r>
              <a:rPr lang="cs-CZ" sz="2000" dirty="0">
                <a:solidFill>
                  <a:schemeClr val="tx1"/>
                </a:solidFill>
                <a:latin typeface="+mn-lt"/>
              </a:rPr>
              <a:t>projektu</a:t>
            </a:r>
            <a:br>
              <a:rPr lang="cs-CZ" sz="2000" dirty="0">
                <a:solidFill>
                  <a:schemeClr val="tx1"/>
                </a:solidFill>
                <a:latin typeface="+mn-lt"/>
              </a:rPr>
            </a:br>
            <a:br>
              <a:rPr lang="cs-CZ" sz="1200" dirty="0">
                <a:solidFill>
                  <a:schemeClr val="tx1"/>
                </a:solidFill>
              </a:rPr>
            </a:br>
            <a:br>
              <a:rPr lang="cs-CZ" sz="2000" dirty="0">
                <a:solidFill>
                  <a:schemeClr val="tx1"/>
                </a:solidFill>
              </a:rPr>
            </a:br>
            <a:endParaRPr lang="cs-CZ" altLang="cs-CZ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809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2132856"/>
            <a:ext cx="8352928" cy="2088232"/>
          </a:xfrm>
        </p:spPr>
        <p:txBody>
          <a:bodyPr/>
          <a:lstStyle/>
          <a:p>
            <a:pPr algn="l" eaLnBrk="1" hangingPunct="1"/>
            <a:r>
              <a:rPr lang="cs-CZ" altLang="cs-CZ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1. Recyklace asfaltových vozovek</a:t>
            </a:r>
            <a:br>
              <a:rPr lang="cs-CZ" altLang="cs-CZ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br>
              <a:rPr lang="cs-CZ" altLang="cs-CZ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cs-CZ" altLang="cs-CZ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2. Zkoušení asfaltových pojiv a </a:t>
            </a:r>
            <a:br>
              <a:rPr lang="cs-CZ" altLang="cs-CZ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cs-CZ" altLang="cs-CZ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směsí pomocí funkčních zkoušek   </a:t>
            </a:r>
          </a:p>
        </p:txBody>
      </p:sp>
    </p:spTree>
    <p:extLst>
      <p:ext uri="{BB962C8B-B14F-4D97-AF65-F5344CB8AC3E}">
        <p14:creationId xmlns:p14="http://schemas.microsoft.com/office/powerpoint/2010/main" val="33271246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0"/>
            <a:ext cx="8064896" cy="854075"/>
          </a:xfrm>
        </p:spPr>
        <p:txBody>
          <a:bodyPr/>
          <a:lstStyle/>
          <a:p>
            <a:pPr algn="l">
              <a:defRPr/>
            </a:pPr>
            <a:br>
              <a:rPr lang="cs-CZ" sz="3200" dirty="0"/>
            </a:br>
            <a:r>
              <a:rPr lang="cs-CZ" sz="3200" dirty="0"/>
              <a:t>  Přípustné množství R-mat. pro AC </a:t>
            </a:r>
            <a:br>
              <a:rPr lang="cs-CZ" sz="3200" dirty="0"/>
            </a:br>
            <a:br>
              <a:rPr lang="cs-CZ" sz="3200" dirty="0"/>
            </a:br>
            <a:r>
              <a:rPr lang="cs-CZ" sz="3200" dirty="0"/>
              <a:t>2008</a:t>
            </a:r>
            <a:br>
              <a:rPr lang="cs-CZ" sz="3200" dirty="0"/>
            </a:br>
            <a:br>
              <a:rPr lang="cs-CZ" sz="3200" dirty="0"/>
            </a:br>
            <a:br>
              <a:rPr lang="cs-CZ" sz="3200" dirty="0"/>
            </a:br>
            <a:br>
              <a:rPr lang="cs-CZ" sz="3200" dirty="0"/>
            </a:br>
            <a:br>
              <a:rPr lang="cs-CZ" sz="3200" dirty="0"/>
            </a:br>
            <a:br>
              <a:rPr lang="cs-CZ" sz="3200" dirty="0"/>
            </a:br>
            <a:r>
              <a:rPr lang="cs-CZ" sz="3200" dirty="0"/>
              <a:t>2019  </a:t>
            </a:r>
            <a:br>
              <a:rPr lang="cs-CZ" sz="3200" dirty="0"/>
            </a:br>
            <a:r>
              <a:rPr lang="cs-CZ" sz="3200" dirty="0"/>
              <a:t>  </a:t>
            </a:r>
            <a:br>
              <a:rPr lang="cs-CZ" sz="3200" dirty="0"/>
            </a:br>
            <a:br>
              <a:rPr lang="cs-CZ" sz="3200" dirty="0"/>
            </a:br>
            <a:br>
              <a:rPr lang="cs-CZ" altLang="cs-CZ" sz="3200" dirty="0"/>
            </a:br>
            <a:endParaRPr lang="cs-CZ" altLang="cs-CZ" sz="32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24744"/>
            <a:ext cx="7081204" cy="2757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547" y="4077072"/>
            <a:ext cx="7058780" cy="2252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54948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0"/>
            <a:ext cx="8604448" cy="854075"/>
          </a:xfrm>
        </p:spPr>
        <p:txBody>
          <a:bodyPr/>
          <a:lstStyle/>
          <a:p>
            <a:pPr algn="l">
              <a:defRPr/>
            </a:pPr>
            <a:br>
              <a:rPr lang="cs-CZ" sz="2000" dirty="0"/>
            </a:br>
            <a:r>
              <a:rPr lang="cs-CZ" sz="2000" dirty="0"/>
              <a:t>                        </a:t>
            </a:r>
            <a:r>
              <a:rPr lang="cs-CZ" sz="3200" dirty="0"/>
              <a:t>Důsledky zvýšení </a:t>
            </a:r>
            <a:br>
              <a:rPr lang="cs-CZ" sz="3200" dirty="0"/>
            </a:br>
            <a:r>
              <a:rPr lang="cs-CZ" sz="3200" dirty="0"/>
              <a:t>            množství R-materiálu</a:t>
            </a:r>
            <a:br>
              <a:rPr lang="cs-CZ" sz="3200" dirty="0"/>
            </a:br>
            <a:br>
              <a:rPr lang="cs-CZ" sz="2000" dirty="0"/>
            </a:br>
            <a:r>
              <a:rPr lang="cs-CZ" sz="2000" dirty="0">
                <a:solidFill>
                  <a:schemeClr val="tx1"/>
                </a:solidFill>
              </a:rPr>
              <a:t> </a:t>
            </a:r>
            <a:br>
              <a:rPr lang="cs-CZ" sz="2000" dirty="0">
                <a:solidFill>
                  <a:schemeClr val="tx1"/>
                </a:solidFill>
              </a:rPr>
            </a:br>
            <a:r>
              <a:rPr lang="cs-CZ" sz="2400" dirty="0">
                <a:latin typeface="+mn-lt"/>
              </a:rPr>
              <a:t>►  Nově budované obalovny</a:t>
            </a:r>
            <a:r>
              <a:rPr lang="cs-CZ" sz="2400" dirty="0">
                <a:latin typeface="+mn-lt"/>
                <a:cs typeface="Arial"/>
              </a:rPr>
              <a:t> → paralelní buben</a:t>
            </a:r>
            <a:r>
              <a:rPr lang="cs-CZ" sz="2400" dirty="0">
                <a:latin typeface="+mn-lt"/>
              </a:rPr>
              <a:t> 5 </a:t>
            </a:r>
            <a:r>
              <a:rPr lang="cs-CZ" sz="2400" dirty="0">
                <a:latin typeface="+mn-lt"/>
                <a:cs typeface="Arial"/>
              </a:rPr>
              <a:t>→ 10</a:t>
            </a:r>
            <a:r>
              <a:rPr lang="cs-CZ" sz="2400" dirty="0">
                <a:latin typeface="+mn-lt"/>
              </a:rPr>
              <a:t>  </a:t>
            </a:r>
            <a:br>
              <a:rPr lang="cs-CZ" sz="2400" dirty="0">
                <a:latin typeface="+mn-lt"/>
              </a:rPr>
            </a:br>
            <a:br>
              <a:rPr lang="cs-CZ" sz="2400" dirty="0">
                <a:latin typeface="+mn-lt"/>
              </a:rPr>
            </a:br>
            <a:r>
              <a:rPr lang="cs-CZ" sz="2400" dirty="0">
                <a:latin typeface="+mn-lt"/>
              </a:rPr>
              <a:t>►  Přestavby stávajících obaloven</a:t>
            </a:r>
            <a:br>
              <a:rPr lang="cs-CZ" sz="2400" dirty="0">
                <a:latin typeface="+mn-lt"/>
              </a:rPr>
            </a:br>
            <a:br>
              <a:rPr lang="cs-CZ" sz="2400" dirty="0">
                <a:latin typeface="+mn-lt"/>
              </a:rPr>
            </a:br>
            <a:r>
              <a:rPr lang="cs-CZ" sz="2400" dirty="0">
                <a:latin typeface="+mn-lt"/>
              </a:rPr>
              <a:t>►  Zpracování nové normy ČSN 73 6141  „Požadavky na</a:t>
            </a:r>
            <a:br>
              <a:rPr lang="cs-CZ" sz="2400" dirty="0">
                <a:latin typeface="+mn-lt"/>
              </a:rPr>
            </a:br>
            <a:r>
              <a:rPr lang="cs-CZ" sz="2400" dirty="0">
                <a:latin typeface="+mn-lt"/>
              </a:rPr>
              <a:t>      použití R-materiálu do asfaltových směsí“</a:t>
            </a:r>
            <a:br>
              <a:rPr lang="cs-CZ" sz="2000" dirty="0">
                <a:solidFill>
                  <a:schemeClr val="tx1"/>
                </a:solidFill>
              </a:rPr>
            </a:br>
            <a:r>
              <a:rPr lang="cs-CZ" sz="2000" dirty="0">
                <a:solidFill>
                  <a:schemeClr val="tx1"/>
                </a:solidFill>
              </a:rPr>
              <a:t>      </a:t>
            </a:r>
            <a:r>
              <a:rPr lang="cs-CZ" sz="2400" dirty="0">
                <a:solidFill>
                  <a:schemeClr val="tx1"/>
                </a:solidFill>
                <a:latin typeface="+mn-lt"/>
              </a:rPr>
              <a:t>(PKO ve spolupráci se Sdružením pro výstavbu silnic)</a:t>
            </a:r>
            <a:br>
              <a:rPr lang="cs-CZ" sz="2400" dirty="0">
                <a:solidFill>
                  <a:schemeClr val="tx1"/>
                </a:solidFill>
                <a:latin typeface="+mn-lt"/>
              </a:rPr>
            </a:br>
            <a:br>
              <a:rPr lang="cs-CZ" sz="2400" dirty="0">
                <a:solidFill>
                  <a:schemeClr val="tx1"/>
                </a:solidFill>
                <a:latin typeface="+mn-lt"/>
              </a:rPr>
            </a:br>
            <a:r>
              <a:rPr lang="cs-CZ" sz="2400" dirty="0"/>
              <a:t>► </a:t>
            </a:r>
            <a:r>
              <a:rPr lang="cs-CZ" sz="2400" dirty="0">
                <a:latin typeface="+mn-lt"/>
              </a:rPr>
              <a:t>Vydána vyhláška č.130/2019 Sb. o asfaltových směsích </a:t>
            </a:r>
            <a:br>
              <a:rPr lang="cs-CZ" sz="2400" dirty="0">
                <a:latin typeface="+mn-lt"/>
              </a:rPr>
            </a:br>
            <a:br>
              <a:rPr lang="cs-CZ" sz="2400" dirty="0">
                <a:latin typeface="+mn-lt"/>
              </a:rPr>
            </a:br>
            <a:r>
              <a:rPr lang="cs-CZ" sz="2400" dirty="0"/>
              <a:t>► </a:t>
            </a:r>
            <a:r>
              <a:rPr lang="cs-CZ" sz="2400" dirty="0">
                <a:latin typeface="+mn-lt"/>
              </a:rPr>
              <a:t>Zlepšení všeobecného povědomí o recyklátech zejména</a:t>
            </a:r>
            <a:br>
              <a:rPr lang="cs-CZ" sz="2400" dirty="0">
                <a:latin typeface="+mn-lt"/>
              </a:rPr>
            </a:br>
            <a:r>
              <a:rPr lang="cs-CZ" sz="2400" dirty="0">
                <a:latin typeface="+mn-lt"/>
              </a:rPr>
              <a:t>     u investorů z ŘSD </a:t>
            </a:r>
            <a:br>
              <a:rPr lang="cs-CZ" sz="2400" dirty="0">
                <a:latin typeface="+mn-lt"/>
              </a:rPr>
            </a:br>
            <a:br>
              <a:rPr lang="cs-CZ" sz="2400" dirty="0">
                <a:latin typeface="+mn-lt"/>
              </a:rPr>
            </a:br>
            <a:br>
              <a:rPr lang="cs-CZ" sz="2400" dirty="0">
                <a:solidFill>
                  <a:schemeClr val="tx1"/>
                </a:solidFill>
                <a:latin typeface="+mn-lt"/>
              </a:rPr>
            </a:br>
            <a:endParaRPr lang="cs-CZ" altLang="cs-CZ" sz="24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93756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0"/>
            <a:ext cx="8352928" cy="854075"/>
          </a:xfrm>
        </p:spPr>
        <p:txBody>
          <a:bodyPr/>
          <a:lstStyle/>
          <a:p>
            <a:pPr algn="l">
              <a:defRPr/>
            </a:pPr>
            <a:br>
              <a:rPr lang="cs-CZ" sz="2000" dirty="0"/>
            </a:br>
            <a:r>
              <a:rPr lang="cs-CZ" sz="2000" dirty="0"/>
              <a:t>                       </a:t>
            </a:r>
            <a:r>
              <a:rPr lang="cs-CZ" sz="3200" dirty="0"/>
              <a:t>Další směr výzkumu</a:t>
            </a:r>
            <a:br>
              <a:rPr lang="cs-CZ" sz="3200" dirty="0"/>
            </a:br>
            <a:br>
              <a:rPr lang="cs-CZ" sz="2000" dirty="0"/>
            </a:br>
            <a:r>
              <a:rPr lang="cs-CZ" sz="2400" dirty="0">
                <a:latin typeface="+mn-lt"/>
              </a:rPr>
              <a:t>►  Navrhování asfaltových směsí s vysokým obsahem </a:t>
            </a:r>
            <a:br>
              <a:rPr lang="cs-CZ" sz="2400" dirty="0">
                <a:latin typeface="+mn-lt"/>
              </a:rPr>
            </a:br>
            <a:r>
              <a:rPr lang="cs-CZ" sz="2400" dirty="0">
                <a:latin typeface="+mn-lt"/>
              </a:rPr>
              <a:t>      R-materiálu časově velmi náročné</a:t>
            </a:r>
            <a:br>
              <a:rPr lang="cs-CZ" sz="2400" dirty="0">
                <a:latin typeface="+mn-lt"/>
              </a:rPr>
            </a:br>
            <a:br>
              <a:rPr lang="cs-CZ" sz="2400" dirty="0">
                <a:latin typeface="+mn-lt"/>
              </a:rPr>
            </a:br>
            <a:r>
              <a:rPr lang="cs-CZ" sz="2400" dirty="0">
                <a:latin typeface="+mn-lt"/>
              </a:rPr>
              <a:t>►  Snaha o zjednodušení celého procesu</a:t>
            </a:r>
            <a:br>
              <a:rPr lang="cs-CZ" sz="2400" dirty="0">
                <a:latin typeface="+mn-lt"/>
              </a:rPr>
            </a:br>
            <a:br>
              <a:rPr lang="cs-CZ" sz="2400" dirty="0">
                <a:latin typeface="+mn-lt"/>
              </a:rPr>
            </a:br>
            <a:r>
              <a:rPr lang="cs-CZ" sz="2400" dirty="0">
                <a:latin typeface="+mn-lt"/>
              </a:rPr>
              <a:t>►  První informace na workshopu 2020 v Braunschweigu</a:t>
            </a:r>
            <a:br>
              <a:rPr lang="cs-CZ" sz="2400" dirty="0">
                <a:latin typeface="+mn-lt"/>
              </a:rPr>
            </a:br>
            <a:br>
              <a:rPr lang="cs-CZ" sz="2400" dirty="0">
                <a:latin typeface="+mn-lt"/>
              </a:rPr>
            </a:br>
            <a:r>
              <a:rPr lang="cs-CZ" sz="2400" dirty="0">
                <a:latin typeface="+mn-lt"/>
              </a:rPr>
              <a:t>►  </a:t>
            </a:r>
            <a:r>
              <a:rPr lang="cs-CZ" sz="2400" u="sng" dirty="0">
                <a:latin typeface="+mn-lt"/>
              </a:rPr>
              <a:t>Další směry zkoušení</a:t>
            </a:r>
            <a:r>
              <a:rPr lang="cs-CZ" sz="2400" dirty="0">
                <a:latin typeface="+mn-lt"/>
              </a:rPr>
              <a:t> </a:t>
            </a:r>
            <a:r>
              <a:rPr lang="cs-CZ" sz="2400" dirty="0">
                <a:latin typeface="+mn-lt"/>
                <a:cs typeface="Arial"/>
              </a:rPr>
              <a:t>→ souvislost mezi vlastnostmi  </a:t>
            </a:r>
            <a:br>
              <a:rPr lang="cs-CZ" sz="2400" dirty="0">
                <a:latin typeface="+mn-lt"/>
                <a:cs typeface="Arial"/>
              </a:rPr>
            </a:br>
            <a:r>
              <a:rPr lang="cs-CZ" sz="2400" dirty="0">
                <a:latin typeface="+mn-lt"/>
                <a:cs typeface="Arial"/>
              </a:rPr>
              <a:t>      asfaltového mastixu a asfaltovými směsmi</a:t>
            </a:r>
            <a:br>
              <a:rPr lang="cs-CZ" sz="2400" dirty="0">
                <a:latin typeface="+mn-lt"/>
              </a:rPr>
            </a:br>
            <a:br>
              <a:rPr lang="cs-CZ" sz="2400" dirty="0">
                <a:latin typeface="+mn-lt"/>
              </a:rPr>
            </a:br>
            <a:r>
              <a:rPr lang="cs-CZ" sz="2400" dirty="0">
                <a:latin typeface="+mn-lt"/>
              </a:rPr>
              <a:t>►   Omezení zkoušek pouze na DSR</a:t>
            </a:r>
            <a:br>
              <a:rPr lang="cs-CZ" sz="2400" dirty="0">
                <a:latin typeface="+mn-lt"/>
              </a:rPr>
            </a:br>
            <a:br>
              <a:rPr lang="cs-CZ" sz="2400" dirty="0">
                <a:latin typeface="+mn-lt"/>
              </a:rPr>
            </a:br>
            <a:r>
              <a:rPr lang="cs-CZ" sz="2400" dirty="0">
                <a:latin typeface="+mn-lt"/>
              </a:rPr>
              <a:t>►  </a:t>
            </a:r>
            <a:r>
              <a:rPr lang="cs-CZ" sz="2400" dirty="0">
                <a:solidFill>
                  <a:srgbClr val="3B3D66"/>
                </a:solidFill>
                <a:latin typeface="+mn-lt"/>
              </a:rPr>
              <a:t> </a:t>
            </a:r>
            <a:r>
              <a:rPr lang="cs-CZ" sz="2400" dirty="0">
                <a:solidFill>
                  <a:schemeClr val="tx1"/>
                </a:solidFill>
                <a:latin typeface="+mn-lt"/>
              </a:rPr>
              <a:t>Např. nízkoteplotní vlastnosti </a:t>
            </a:r>
            <a:r>
              <a:rPr lang="cs-CZ" sz="2400" dirty="0">
                <a:solidFill>
                  <a:schemeClr val="tx1"/>
                </a:solidFill>
                <a:latin typeface="+mn-lt"/>
                <a:cs typeface="Arial"/>
              </a:rPr>
              <a:t>→ </a:t>
            </a:r>
            <a:r>
              <a:rPr lang="cs-CZ" sz="2400" dirty="0">
                <a:solidFill>
                  <a:schemeClr val="tx1"/>
                </a:solidFill>
                <a:latin typeface="+mn-lt"/>
              </a:rPr>
              <a:t>zkouška relaxace,</a:t>
            </a:r>
            <a:br>
              <a:rPr lang="cs-CZ" sz="2400" dirty="0">
                <a:solidFill>
                  <a:schemeClr val="tx1"/>
                </a:solidFill>
                <a:latin typeface="+mn-lt"/>
              </a:rPr>
            </a:br>
            <a:r>
              <a:rPr lang="cs-CZ" sz="2400" dirty="0">
                <a:solidFill>
                  <a:schemeClr val="tx1"/>
                </a:solidFill>
                <a:latin typeface="+mn-lt"/>
              </a:rPr>
              <a:t>       též predikce trvalých deformací a únavy </a:t>
            </a:r>
            <a:br>
              <a:rPr lang="cs-CZ" sz="2400" dirty="0">
                <a:solidFill>
                  <a:schemeClr val="tx1"/>
                </a:solidFill>
                <a:latin typeface="+mn-lt"/>
              </a:rPr>
            </a:br>
            <a:br>
              <a:rPr lang="cs-CZ" sz="2400" dirty="0">
                <a:solidFill>
                  <a:schemeClr val="tx1"/>
                </a:solidFill>
                <a:latin typeface="+mn-lt"/>
              </a:rPr>
            </a:br>
            <a:br>
              <a:rPr lang="cs-CZ" sz="2000" dirty="0">
                <a:solidFill>
                  <a:schemeClr val="tx1"/>
                </a:solidFill>
              </a:rPr>
            </a:br>
            <a:endParaRPr lang="cs-CZ" altLang="cs-CZ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6811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0"/>
            <a:ext cx="8208912" cy="854075"/>
          </a:xfrm>
        </p:spPr>
        <p:txBody>
          <a:bodyPr/>
          <a:lstStyle/>
          <a:p>
            <a:pPr algn="l">
              <a:defRPr/>
            </a:pPr>
            <a:br>
              <a:rPr lang="cs-CZ" sz="2000" dirty="0"/>
            </a:br>
            <a:r>
              <a:rPr lang="cs-CZ" sz="2000" dirty="0"/>
              <a:t>                 </a:t>
            </a:r>
            <a:r>
              <a:rPr lang="cs-CZ" sz="3200" b="1" dirty="0"/>
              <a:t>Spolupráce s praxí</a:t>
            </a:r>
            <a:br>
              <a:rPr lang="cs-CZ" sz="3200" dirty="0"/>
            </a:br>
            <a:br>
              <a:rPr lang="cs-CZ" sz="2000" dirty="0"/>
            </a:br>
            <a:br>
              <a:rPr lang="cs-CZ" sz="2000" dirty="0"/>
            </a:br>
            <a:r>
              <a:rPr lang="cs-CZ" sz="2400" dirty="0"/>
              <a:t>►</a:t>
            </a:r>
            <a:r>
              <a:rPr lang="cs-CZ" sz="2000" dirty="0"/>
              <a:t> </a:t>
            </a:r>
            <a:r>
              <a:rPr lang="cs-CZ" sz="2400" dirty="0">
                <a:latin typeface="+mn-lt"/>
              </a:rPr>
              <a:t>Rozvoj recyklačních technologií </a:t>
            </a:r>
            <a:r>
              <a:rPr lang="cs-CZ" sz="2400" dirty="0"/>
              <a:t>→</a:t>
            </a:r>
            <a:r>
              <a:rPr lang="cs-CZ" sz="2400" dirty="0">
                <a:latin typeface="+mn-lt"/>
              </a:rPr>
              <a:t> větší zájem</a:t>
            </a:r>
            <a:br>
              <a:rPr lang="cs-CZ" sz="2400" dirty="0">
                <a:latin typeface="+mn-lt"/>
              </a:rPr>
            </a:br>
            <a:r>
              <a:rPr lang="cs-CZ" sz="2400" dirty="0">
                <a:latin typeface="+mn-lt"/>
              </a:rPr>
              <a:t>    silničních stavebních firem na společných  projektech </a:t>
            </a:r>
            <a:br>
              <a:rPr lang="cs-CZ" sz="2400" dirty="0">
                <a:latin typeface="+mn-lt"/>
              </a:rPr>
            </a:br>
            <a:br>
              <a:rPr lang="cs-CZ" sz="2400" dirty="0">
                <a:latin typeface="+mn-lt"/>
              </a:rPr>
            </a:br>
            <a:r>
              <a:rPr lang="cs-CZ" sz="2400" dirty="0">
                <a:latin typeface="+mn-lt"/>
              </a:rPr>
              <a:t>►  Projekty TAČR, MPO → VUT/ SKANSKA a.s., </a:t>
            </a:r>
            <a:br>
              <a:rPr lang="cs-CZ" sz="2400" dirty="0">
                <a:latin typeface="+mn-lt"/>
              </a:rPr>
            </a:br>
            <a:r>
              <a:rPr lang="cs-CZ" sz="2400" dirty="0">
                <a:latin typeface="+mn-lt"/>
              </a:rPr>
              <a:t>      / EUROVIA a.s. / COLAS a.s.  </a:t>
            </a:r>
            <a:br>
              <a:rPr lang="cs-CZ" sz="2400" dirty="0">
                <a:latin typeface="+mn-lt"/>
              </a:rPr>
            </a:br>
            <a:br>
              <a:rPr lang="cs-CZ" sz="2400" dirty="0">
                <a:latin typeface="+mn-lt"/>
              </a:rPr>
            </a:br>
            <a:r>
              <a:rPr lang="cs-CZ" sz="2400" dirty="0">
                <a:latin typeface="+mn-lt"/>
              </a:rPr>
              <a:t>►  Zadávání bakalářských a diplomových prací z praxe</a:t>
            </a:r>
            <a:br>
              <a:rPr lang="de-DE" sz="2400" dirty="0">
                <a:latin typeface="+mn-lt"/>
                <a:cs typeface="Arial"/>
              </a:rPr>
            </a:br>
            <a:r>
              <a:rPr lang="cs-CZ" sz="2400" dirty="0">
                <a:latin typeface="+mn-lt"/>
                <a:cs typeface="Arial"/>
              </a:rPr>
              <a:t> </a:t>
            </a:r>
            <a:br>
              <a:rPr lang="cs-CZ" sz="2400" dirty="0">
                <a:latin typeface="+mn-lt"/>
              </a:rPr>
            </a:br>
            <a:r>
              <a:rPr lang="cs-CZ" sz="2400" dirty="0">
                <a:solidFill>
                  <a:schemeClr val="tx1"/>
                </a:solidFill>
                <a:latin typeface="+mn-lt"/>
              </a:rPr>
              <a:t>►  Organizace odborných exkurzí na stavbách</a:t>
            </a:r>
            <a:br>
              <a:rPr lang="cs-CZ" sz="2400" dirty="0">
                <a:solidFill>
                  <a:schemeClr val="tx1"/>
                </a:solidFill>
                <a:latin typeface="+mn-lt"/>
              </a:rPr>
            </a:br>
            <a:br>
              <a:rPr lang="cs-CZ" sz="2400" dirty="0">
                <a:solidFill>
                  <a:schemeClr val="tx1"/>
                </a:solidFill>
                <a:latin typeface="+mn-lt"/>
              </a:rPr>
            </a:br>
            <a:r>
              <a:rPr lang="cs-CZ" sz="2400" dirty="0">
                <a:solidFill>
                  <a:schemeClr val="tx1"/>
                </a:solidFill>
                <a:latin typeface="+mn-lt"/>
              </a:rPr>
              <a:t>►  Zařazení přednášek odborníků z praxe do výuky </a:t>
            </a:r>
            <a:br>
              <a:rPr lang="cs-CZ" sz="2400" dirty="0">
                <a:solidFill>
                  <a:schemeClr val="tx1"/>
                </a:solidFill>
                <a:latin typeface="+mn-lt"/>
              </a:rPr>
            </a:br>
            <a:br>
              <a:rPr lang="cs-CZ" sz="2400" dirty="0">
                <a:solidFill>
                  <a:schemeClr val="tx1"/>
                </a:solidFill>
                <a:latin typeface="+mn-lt"/>
              </a:rPr>
            </a:br>
            <a:br>
              <a:rPr lang="cs-CZ" sz="2000" dirty="0">
                <a:solidFill>
                  <a:schemeClr val="tx1"/>
                </a:solidFill>
                <a:latin typeface="+mn-lt"/>
              </a:rPr>
            </a:br>
            <a:br>
              <a:rPr lang="cs-CZ" sz="2000" dirty="0">
                <a:solidFill>
                  <a:schemeClr val="tx1"/>
                </a:solidFill>
                <a:latin typeface="+mn-lt"/>
              </a:rPr>
            </a:br>
            <a:br>
              <a:rPr lang="cs-CZ" sz="2000" dirty="0">
                <a:latin typeface="+mn-lt"/>
              </a:rPr>
            </a:br>
            <a:br>
              <a:rPr lang="cs-CZ" sz="2000" dirty="0">
                <a:solidFill>
                  <a:schemeClr val="tx1"/>
                </a:solidFill>
                <a:latin typeface="+mn-lt"/>
              </a:rPr>
            </a:br>
            <a:br>
              <a:rPr lang="cs-CZ" sz="2000" dirty="0">
                <a:latin typeface="+mn-lt"/>
              </a:rPr>
            </a:br>
            <a:br>
              <a:rPr lang="cs-CZ" sz="2000" dirty="0">
                <a:latin typeface="+mn-lt"/>
              </a:rPr>
            </a:br>
            <a:br>
              <a:rPr lang="cs-CZ" sz="2000" dirty="0">
                <a:solidFill>
                  <a:schemeClr val="tx1"/>
                </a:solidFill>
                <a:latin typeface="+mn-lt"/>
              </a:rPr>
            </a:br>
            <a:br>
              <a:rPr lang="cs-CZ" sz="2000" dirty="0">
                <a:latin typeface="+mn-lt"/>
              </a:rPr>
            </a:br>
            <a:r>
              <a:rPr lang="cs-CZ" sz="2000" dirty="0">
                <a:solidFill>
                  <a:schemeClr val="tx1"/>
                </a:solidFill>
                <a:latin typeface="+mn-lt"/>
              </a:rPr>
              <a:t> </a:t>
            </a:r>
            <a:br>
              <a:rPr lang="cs-CZ" sz="2000" dirty="0">
                <a:solidFill>
                  <a:schemeClr val="tx1"/>
                </a:solidFill>
                <a:latin typeface="+mn-lt"/>
              </a:rPr>
            </a:br>
            <a:br>
              <a:rPr lang="cs-CZ" sz="2000" dirty="0">
                <a:latin typeface="+mn-lt"/>
              </a:rPr>
            </a:br>
            <a:br>
              <a:rPr lang="cs-CZ" sz="2000" dirty="0">
                <a:solidFill>
                  <a:schemeClr val="tx1"/>
                </a:solidFill>
                <a:latin typeface="+mn-lt"/>
              </a:rPr>
            </a:br>
            <a:br>
              <a:rPr lang="cs-CZ" sz="2000" dirty="0">
                <a:solidFill>
                  <a:schemeClr val="tx1"/>
                </a:solidFill>
                <a:latin typeface="+mn-lt"/>
              </a:rPr>
            </a:br>
            <a:br>
              <a:rPr lang="cs-CZ" sz="2000" dirty="0">
                <a:solidFill>
                  <a:schemeClr val="tx1"/>
                </a:solidFill>
              </a:rPr>
            </a:br>
            <a:br>
              <a:rPr lang="cs-CZ" sz="2000" dirty="0">
                <a:solidFill>
                  <a:schemeClr val="tx1"/>
                </a:solidFill>
              </a:rPr>
            </a:br>
            <a:endParaRPr lang="cs-CZ" altLang="cs-CZ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9581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2780928"/>
            <a:ext cx="7992888" cy="854075"/>
          </a:xfrm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cs-CZ" altLang="cs-CZ" sz="4800" dirty="0"/>
              <a:t>Děkuji za pozornost !</a:t>
            </a:r>
            <a:br>
              <a:rPr lang="cs-CZ" altLang="cs-CZ" sz="4800" dirty="0"/>
            </a:br>
            <a:br>
              <a:rPr lang="cs-CZ" altLang="cs-CZ" sz="4800" dirty="0"/>
            </a:br>
            <a:br>
              <a:rPr lang="cs-CZ" altLang="cs-CZ" dirty="0"/>
            </a:br>
            <a:br>
              <a:rPr lang="cs-CZ" sz="2000" dirty="0">
                <a:latin typeface="Arial" charset="0"/>
              </a:rPr>
            </a:br>
            <a:br>
              <a:rPr lang="cs-CZ" sz="2000" dirty="0">
                <a:latin typeface="Arial" charset="0"/>
              </a:rPr>
            </a:br>
            <a:r>
              <a:rPr lang="cs-CZ" sz="2000" dirty="0"/>
              <a:t> </a:t>
            </a:r>
            <a:br>
              <a:rPr lang="cs-CZ" sz="2000" dirty="0"/>
            </a:br>
            <a:br>
              <a:rPr lang="cs-CZ" sz="2000" dirty="0"/>
            </a:br>
            <a:br>
              <a:rPr lang="cs-CZ" sz="2000" dirty="0"/>
            </a:br>
            <a:br>
              <a:rPr lang="cs-CZ" sz="2000" dirty="0"/>
            </a:br>
            <a:br>
              <a:rPr lang="cs-CZ" sz="2000" dirty="0"/>
            </a:br>
            <a:r>
              <a:rPr lang="cs-CZ" sz="2000" dirty="0"/>
              <a:t>                      </a:t>
            </a:r>
            <a:endParaRPr lang="cs-CZ" altLang="cs-CZ" sz="2400" dirty="0"/>
          </a:p>
        </p:txBody>
      </p:sp>
    </p:spTree>
    <p:extLst>
      <p:ext uri="{BB962C8B-B14F-4D97-AF65-F5344CB8AC3E}">
        <p14:creationId xmlns:p14="http://schemas.microsoft.com/office/powerpoint/2010/main" val="3560279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404664"/>
            <a:ext cx="8481319" cy="854075"/>
          </a:xfrm>
        </p:spPr>
        <p:txBody>
          <a:bodyPr/>
          <a:lstStyle/>
          <a:p>
            <a:pPr eaLnBrk="1" hangingPunct="1"/>
            <a:r>
              <a:rPr lang="cs-CZ" altLang="cs-CZ" sz="3200" dirty="0"/>
              <a:t>Ekonomický tlak na recyklaci asf. materiálu       vysoká cena ropy</a:t>
            </a:r>
            <a:br>
              <a:rPr lang="cs-CZ" altLang="cs-CZ" sz="3200" dirty="0"/>
            </a:br>
            <a:endParaRPr lang="cs-CZ" altLang="cs-CZ" sz="3200" dirty="0"/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3275856" y="1054570"/>
            <a:ext cx="576263" cy="288925"/>
          </a:xfrm>
          <a:prstGeom prst="rightArrow">
            <a:avLst>
              <a:gd name="adj1" fmla="val 50000"/>
              <a:gd name="adj2" fmla="val 49863"/>
            </a:avLst>
          </a:prstGeom>
          <a:solidFill>
            <a:schemeClr val="tx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algn="ctr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cs-CZ" altLang="cs-CZ" dirty="0"/>
          </a:p>
        </p:txBody>
      </p:sp>
      <p:pic>
        <p:nvPicPr>
          <p:cNvPr id="15362" name="Picture 2" descr="D:\JMENOVACÍ ŘÍZENÍ\Prezentace\Inflation-Adjusted-Crude-Oil-Price-Feb-2020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78408"/>
            <a:ext cx="6563236" cy="476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944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404664"/>
            <a:ext cx="7761239" cy="854075"/>
          </a:xfrm>
        </p:spPr>
        <p:txBody>
          <a:bodyPr/>
          <a:lstStyle/>
          <a:p>
            <a:pPr algn="ctr" eaLnBrk="1" hangingPunct="1"/>
            <a:r>
              <a:rPr lang="cs-CZ" altLang="cs-CZ" sz="3200" dirty="0"/>
              <a:t>Recyklace na obalovně</a:t>
            </a:r>
          </a:p>
        </p:txBody>
      </p:sp>
      <p:sp>
        <p:nvSpPr>
          <p:cNvPr id="92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1412776"/>
            <a:ext cx="7617222" cy="4896544"/>
          </a:xfrm>
        </p:spPr>
        <p:txBody>
          <a:bodyPr/>
          <a:lstStyle/>
          <a:p>
            <a:pPr marL="0" indent="0" algn="just">
              <a:spcBef>
                <a:spcPts val="0"/>
              </a:spcBef>
            </a:pPr>
            <a:r>
              <a:rPr lang="cs-CZ" sz="2400" dirty="0"/>
              <a:t>R-materiál je vybouraná nebo vyfrézovaná asfaltová směs, která se dále upravuje drcením a tříděním</a:t>
            </a:r>
          </a:p>
          <a:p>
            <a:pPr marL="0" indent="0" algn="just">
              <a:spcBef>
                <a:spcPts val="0"/>
              </a:spcBef>
            </a:pPr>
            <a:r>
              <a:rPr lang="cs-CZ" sz="2400" dirty="0"/>
              <a:t> </a:t>
            </a:r>
          </a:p>
          <a:p>
            <a:pPr marL="0" indent="0" algn="just">
              <a:spcBef>
                <a:spcPts val="0"/>
              </a:spcBef>
            </a:pPr>
            <a:r>
              <a:rPr lang="cs-CZ" b="1" dirty="0"/>
              <a:t>Způsoby recyklace: </a:t>
            </a:r>
          </a:p>
          <a:p>
            <a:pPr marL="0" indent="0" algn="just">
              <a:lnSpc>
                <a:spcPct val="80000"/>
              </a:lnSpc>
              <a:buClr>
                <a:schemeClr val="folHlink"/>
              </a:buClr>
              <a:defRPr/>
            </a:pPr>
            <a:endParaRPr lang="cs-CZ" sz="2400" dirty="0"/>
          </a:p>
          <a:p>
            <a:pPr marL="0" indent="0" algn="just">
              <a:lnSpc>
                <a:spcPct val="80000"/>
              </a:lnSpc>
              <a:buClr>
                <a:schemeClr val="folHlink"/>
              </a:buClr>
              <a:defRPr/>
            </a:pPr>
            <a:r>
              <a:rPr lang="cs-CZ" sz="2400" dirty="0"/>
              <a:t>A)  Dávkování R-materiálu  přímo do míchačky </a:t>
            </a:r>
          </a:p>
          <a:p>
            <a:pPr marL="0" indent="0" algn="just">
              <a:lnSpc>
                <a:spcPct val="80000"/>
              </a:lnSpc>
              <a:buClr>
                <a:schemeClr val="folHlink"/>
              </a:buClr>
              <a:defRPr/>
            </a:pPr>
            <a:r>
              <a:rPr lang="cs-CZ" sz="2400" dirty="0"/>
              <a:t>      šaržové obalovny za studena (max. 20 %)</a:t>
            </a:r>
          </a:p>
          <a:p>
            <a:pPr marL="0" indent="0" algn="just">
              <a:lnSpc>
                <a:spcPct val="80000"/>
              </a:lnSpc>
              <a:buClr>
                <a:schemeClr val="folHlink"/>
              </a:buClr>
              <a:defRPr/>
            </a:pPr>
            <a:endParaRPr lang="cs-CZ" sz="2400" dirty="0"/>
          </a:p>
          <a:p>
            <a:pPr marL="0" indent="0" algn="just">
              <a:lnSpc>
                <a:spcPct val="80000"/>
              </a:lnSpc>
              <a:buClr>
                <a:schemeClr val="folHlink"/>
              </a:buClr>
              <a:defRPr/>
            </a:pPr>
            <a:r>
              <a:rPr lang="cs-CZ" sz="2400" dirty="0"/>
              <a:t>B)  Předehřívání R-materiálu v paralelním bubnu</a:t>
            </a:r>
          </a:p>
          <a:p>
            <a:pPr marL="0" indent="0" algn="just">
              <a:lnSpc>
                <a:spcPct val="80000"/>
              </a:lnSpc>
              <a:buClr>
                <a:schemeClr val="folHlink"/>
              </a:buClr>
              <a:defRPr/>
            </a:pPr>
            <a:r>
              <a:rPr lang="cs-CZ" sz="2400" dirty="0"/>
              <a:t>      šaržové obalovny (max. 80 %)</a:t>
            </a:r>
          </a:p>
          <a:p>
            <a:pPr marL="0" indent="0" algn="just">
              <a:lnSpc>
                <a:spcPct val="80000"/>
              </a:lnSpc>
              <a:buClr>
                <a:schemeClr val="folHlink"/>
              </a:buClr>
              <a:defRPr/>
            </a:pPr>
            <a:endParaRPr lang="cs-CZ" sz="2400" dirty="0"/>
          </a:p>
          <a:p>
            <a:pPr marL="0" indent="0" algn="just">
              <a:lnSpc>
                <a:spcPct val="80000"/>
              </a:lnSpc>
              <a:buClr>
                <a:schemeClr val="folHlink"/>
              </a:buClr>
              <a:defRPr/>
            </a:pPr>
            <a:r>
              <a:rPr lang="cs-CZ" sz="2400" dirty="0"/>
              <a:t>C)  Zpracování R-materiálu v dvouplášťovém bubnu</a:t>
            </a:r>
          </a:p>
          <a:p>
            <a:pPr marL="0" indent="0" algn="just">
              <a:lnSpc>
                <a:spcPct val="80000"/>
              </a:lnSpc>
              <a:buClr>
                <a:schemeClr val="folHlink"/>
              </a:buClr>
              <a:defRPr/>
            </a:pPr>
            <a:r>
              <a:rPr lang="cs-CZ" sz="2400" dirty="0"/>
              <a:t>     (max. 40 %) </a:t>
            </a:r>
          </a:p>
          <a:p>
            <a:pPr marL="0" indent="0">
              <a:lnSpc>
                <a:spcPct val="80000"/>
              </a:lnSpc>
              <a:buClr>
                <a:schemeClr val="folHlink"/>
              </a:buClr>
              <a:defRPr/>
            </a:pPr>
            <a:endParaRPr lang="cs-CZ" dirty="0">
              <a:solidFill>
                <a:schemeClr val="tx1"/>
              </a:solidFill>
            </a:endParaRPr>
          </a:p>
          <a:p>
            <a:pPr lvl="1" indent="0">
              <a:buClr>
                <a:schemeClr val="tx2"/>
              </a:buClr>
              <a:buNone/>
            </a:pP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846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469353"/>
            <a:ext cx="7761239" cy="854075"/>
          </a:xfrm>
        </p:spPr>
        <p:txBody>
          <a:bodyPr/>
          <a:lstStyle/>
          <a:p>
            <a:pPr lvl="1" algn="ctr">
              <a:lnSpc>
                <a:spcPct val="80000"/>
              </a:lnSpc>
              <a:buClr>
                <a:schemeClr val="tx2"/>
              </a:buClr>
              <a:defRPr/>
            </a:pPr>
            <a:r>
              <a:rPr lang="cs-CZ" sz="3200" b="1" dirty="0">
                <a:solidFill>
                  <a:schemeClr val="tx1"/>
                </a:solidFill>
                <a:latin typeface="Arial Black" panose="020B0A04020102020204" pitchFamily="34" charset="0"/>
              </a:rPr>
              <a:t>A. Dávkování R-mat přímo do míchačky</a:t>
            </a:r>
            <a:r>
              <a:rPr lang="cs-CZ" altLang="cs-CZ" sz="3200" b="1" dirty="0">
                <a:latin typeface="Arial Black" panose="020B0A04020102020204" pitchFamily="34" charset="0"/>
              </a:rPr>
              <a:t> </a:t>
            </a:r>
            <a:r>
              <a:rPr lang="cs-CZ" altLang="cs-CZ" sz="3200" b="1" dirty="0">
                <a:latin typeface="+mj-lt"/>
              </a:rPr>
              <a:t>na obalovně</a:t>
            </a:r>
            <a:br>
              <a:rPr lang="cs-CZ" altLang="cs-CZ" b="1" dirty="0">
                <a:latin typeface="+mj-lt"/>
              </a:rPr>
            </a:br>
            <a:br>
              <a:rPr lang="cs-CZ" altLang="cs-CZ" b="1" dirty="0">
                <a:latin typeface="+mj-lt"/>
              </a:rPr>
            </a:br>
            <a:br>
              <a:rPr lang="cs-CZ" sz="2400" b="1" u="sng" dirty="0">
                <a:latin typeface="+mj-lt"/>
              </a:rPr>
            </a:br>
            <a:br>
              <a:rPr lang="cs-CZ" altLang="cs-CZ" b="1" u="sng" dirty="0">
                <a:latin typeface="+mj-lt"/>
              </a:rPr>
            </a:br>
            <a:br>
              <a:rPr lang="cs-CZ" altLang="cs-CZ" b="1" u="sng" dirty="0">
                <a:latin typeface="+mj-lt"/>
              </a:rPr>
            </a:br>
            <a:endParaRPr lang="cs-CZ" altLang="cs-CZ" b="1" dirty="0">
              <a:latin typeface="+mj-lt"/>
            </a:endParaRPr>
          </a:p>
        </p:txBody>
      </p:sp>
      <p:pic>
        <p:nvPicPr>
          <p:cNvPr id="8" name="Picture 6" descr="Šaržová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28800"/>
            <a:ext cx="4507042" cy="4332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4139951" y="3573016"/>
            <a:ext cx="1080121" cy="648072"/>
          </a:xfrm>
          <a:prstGeom prst="ellipse">
            <a:avLst/>
          </a:prstGeom>
          <a:noFill/>
          <a:ln w="38100" algn="ctr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cs-CZ" altLang="cs-CZ" dirty="0"/>
          </a:p>
        </p:txBody>
      </p:sp>
    </p:spTree>
    <p:extLst>
      <p:ext uri="{BB962C8B-B14F-4D97-AF65-F5344CB8AC3E}">
        <p14:creationId xmlns:p14="http://schemas.microsoft.com/office/powerpoint/2010/main" val="2241443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404664"/>
            <a:ext cx="8496944" cy="854075"/>
          </a:xfrm>
        </p:spPr>
        <p:txBody>
          <a:bodyPr/>
          <a:lstStyle/>
          <a:p>
            <a:pPr algn="l"/>
            <a:r>
              <a:rPr lang="cs-CZ" sz="3200" dirty="0"/>
              <a:t>         B. Předehřívání R-materiálu</a:t>
            </a:r>
            <a:br>
              <a:rPr lang="cs-CZ" sz="3200" dirty="0"/>
            </a:br>
            <a:r>
              <a:rPr lang="cs-CZ" sz="3200" dirty="0"/>
              <a:t>             v paralelním bubnu </a:t>
            </a:r>
            <a:endParaRPr lang="cs-CZ" altLang="cs-CZ" sz="3200" dirty="0"/>
          </a:p>
        </p:txBody>
      </p:sp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6298310"/>
              </p:ext>
            </p:extLst>
          </p:nvPr>
        </p:nvGraphicFramePr>
        <p:xfrm>
          <a:off x="1187625" y="1772816"/>
          <a:ext cx="3240360" cy="40456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" name="Obrázek" r:id="rId3" imgW="2753868" imgH="3439668" progId="Word.Picture.8">
                  <p:embed/>
                </p:oleObj>
              </mc:Choice>
              <mc:Fallback>
                <p:oleObj name="Obrázek" r:id="rId3" imgW="2753868" imgH="3439668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5" y="1772816"/>
                        <a:ext cx="3240360" cy="40456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Obdélníkový popisek 3"/>
          <p:cNvSpPr/>
          <p:nvPr/>
        </p:nvSpPr>
        <p:spPr>
          <a:xfrm>
            <a:off x="5076056" y="2564904"/>
            <a:ext cx="3288690" cy="576064"/>
          </a:xfrm>
          <a:prstGeom prst="wedgeRectCallout">
            <a:avLst>
              <a:gd name="adj1" fmla="val -121097"/>
              <a:gd name="adj2" fmla="val -60175"/>
            </a:avLst>
          </a:prstGeom>
          <a:ln>
            <a:solidFill>
              <a:srgbClr val="0C0C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ysClr val="windowText" lastClr="000000"/>
                </a:solidFill>
              </a:rPr>
              <a:t>Paralelní sušící buben</a:t>
            </a:r>
          </a:p>
          <a:p>
            <a:pPr algn="ctr"/>
            <a:r>
              <a:rPr lang="cs-CZ" dirty="0">
                <a:solidFill>
                  <a:sysClr val="windowText" lastClr="000000"/>
                </a:solidFill>
              </a:rPr>
              <a:t>pro R-materiál</a:t>
            </a:r>
          </a:p>
        </p:txBody>
      </p:sp>
    </p:spTree>
    <p:extLst>
      <p:ext uri="{BB962C8B-B14F-4D97-AF65-F5344CB8AC3E}">
        <p14:creationId xmlns:p14="http://schemas.microsoft.com/office/powerpoint/2010/main" val="3201030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404664"/>
            <a:ext cx="8496944" cy="854075"/>
          </a:xfrm>
        </p:spPr>
        <p:txBody>
          <a:bodyPr/>
          <a:lstStyle/>
          <a:p>
            <a:pPr algn="l"/>
            <a:r>
              <a:rPr lang="cs-CZ" sz="3200" dirty="0"/>
              <a:t>         C. Zpracování R-materiálu</a:t>
            </a:r>
            <a:br>
              <a:rPr lang="cs-CZ" sz="3200" dirty="0"/>
            </a:br>
            <a:r>
              <a:rPr lang="cs-CZ" sz="3200" dirty="0"/>
              <a:t>             v dvouplášťovém bubnu </a:t>
            </a:r>
            <a:endParaRPr lang="cs-CZ" altLang="cs-CZ" sz="3200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4FE018CB-8C39-4E84-910D-1C0AE1A597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678" y="1988840"/>
            <a:ext cx="5784643" cy="3253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676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322874" y="43543"/>
            <a:ext cx="8641614" cy="854075"/>
          </a:xfrm>
        </p:spPr>
        <p:txBody>
          <a:bodyPr/>
          <a:lstStyle/>
          <a:p>
            <a:pPr algn="l">
              <a:defRPr/>
            </a:pPr>
            <a:br>
              <a:rPr lang="cs-CZ" sz="2000" dirty="0"/>
            </a:br>
            <a:r>
              <a:rPr lang="cs-CZ" sz="2000" dirty="0"/>
              <a:t>           </a:t>
            </a:r>
            <a:r>
              <a:rPr lang="cs-CZ" sz="3200" dirty="0"/>
              <a:t>Množství R-materiálu nad 15 %</a:t>
            </a:r>
            <a:br>
              <a:rPr lang="cs-CZ" sz="3200" dirty="0"/>
            </a:br>
            <a:br>
              <a:rPr lang="cs-CZ" sz="2000" dirty="0"/>
            </a:br>
            <a:r>
              <a:rPr lang="cs-CZ" sz="2000" dirty="0">
                <a:latin typeface="+mn-lt"/>
              </a:rPr>
              <a:t>- </a:t>
            </a:r>
            <a:r>
              <a:rPr lang="cs-CZ" sz="2400" dirty="0">
                <a:solidFill>
                  <a:schemeClr val="tx1"/>
                </a:solidFill>
                <a:latin typeface="+mn-lt"/>
              </a:rPr>
              <a:t>Asfaltové pojivo s časem stárne a “tvrdne“</a:t>
            </a:r>
            <a:br>
              <a:rPr lang="cs-CZ" sz="2400" dirty="0">
                <a:solidFill>
                  <a:schemeClr val="tx1"/>
                </a:solidFill>
                <a:latin typeface="+mn-lt"/>
                <a:cs typeface="Arial" charset="0"/>
              </a:rPr>
            </a:br>
            <a:br>
              <a:rPr lang="cs-CZ" sz="2400" dirty="0">
                <a:solidFill>
                  <a:schemeClr val="tx1"/>
                </a:solidFill>
                <a:latin typeface="+mn-lt"/>
              </a:rPr>
            </a:br>
            <a:r>
              <a:rPr lang="cs-CZ" sz="2400" dirty="0">
                <a:latin typeface="+mn-lt"/>
              </a:rPr>
              <a:t>- </a:t>
            </a:r>
            <a:r>
              <a:rPr lang="cs-CZ" sz="2400" dirty="0">
                <a:solidFill>
                  <a:schemeClr val="tx1"/>
                </a:solidFill>
                <a:latin typeface="+mn-lt"/>
              </a:rPr>
              <a:t>Nutno dávkovat  buď “měkčí“ asfalty  70/100, 160/220 nebo</a:t>
            </a:r>
            <a:br>
              <a:rPr lang="cs-CZ" sz="2400" dirty="0">
                <a:solidFill>
                  <a:schemeClr val="tx1"/>
                </a:solidFill>
                <a:latin typeface="+mn-lt"/>
              </a:rPr>
            </a:br>
            <a:r>
              <a:rPr lang="cs-CZ" sz="2400" dirty="0">
                <a:solidFill>
                  <a:schemeClr val="tx1"/>
                </a:solidFill>
                <a:latin typeface="+mn-lt"/>
              </a:rPr>
              <a:t> </a:t>
            </a:r>
            <a:br>
              <a:rPr lang="cs-CZ" sz="2400" dirty="0">
                <a:solidFill>
                  <a:schemeClr val="tx1"/>
                </a:solidFill>
                <a:latin typeface="+mn-lt"/>
                <a:cs typeface="Arial" charset="0"/>
              </a:rPr>
            </a:br>
            <a:r>
              <a:rPr lang="cs-CZ" sz="2400" dirty="0">
                <a:solidFill>
                  <a:schemeClr val="tx1"/>
                </a:solidFill>
                <a:latin typeface="+mn-lt"/>
                <a:cs typeface="Arial" charset="0"/>
              </a:rPr>
              <a:t>- Použití spec. org. přísad “rejuvenátorů“ </a:t>
            </a:r>
            <a:r>
              <a:rPr lang="cs-CZ" sz="2400" dirty="0">
                <a:solidFill>
                  <a:schemeClr val="tx1"/>
                </a:solidFill>
                <a:latin typeface="Arial Unicode MS"/>
                <a:ea typeface="Arial Unicode MS"/>
                <a:cs typeface="Arial Unicode MS"/>
              </a:rPr>
              <a:t>→ </a:t>
            </a:r>
            <a:r>
              <a:rPr lang="cs-CZ" sz="2400" dirty="0">
                <a:solidFill>
                  <a:schemeClr val="tx1"/>
                </a:solidFill>
                <a:latin typeface="+mn-lt"/>
                <a:cs typeface="Arial" charset="0"/>
              </a:rPr>
              <a:t> změkčení</a:t>
            </a:r>
            <a:br>
              <a:rPr lang="cs-CZ" sz="2400" dirty="0">
                <a:solidFill>
                  <a:schemeClr val="tx1"/>
                </a:solidFill>
                <a:latin typeface="+mn-lt"/>
                <a:cs typeface="Arial" charset="0"/>
              </a:rPr>
            </a:br>
            <a:r>
              <a:rPr lang="cs-CZ" sz="2400" dirty="0">
                <a:latin typeface="+mn-lt"/>
              </a:rPr>
              <a:t>     </a:t>
            </a:r>
            <a:r>
              <a:rPr lang="cs-CZ" sz="2400" dirty="0">
                <a:solidFill>
                  <a:schemeClr val="tx1"/>
                </a:solidFill>
                <a:latin typeface="+mn-lt"/>
              </a:rPr>
              <a:t>-</a:t>
            </a:r>
            <a:r>
              <a:rPr lang="cs-CZ" sz="2400" dirty="0">
                <a:latin typeface="+mn-lt"/>
              </a:rPr>
              <a:t> </a:t>
            </a:r>
            <a:r>
              <a:rPr lang="cs-CZ" sz="2400" dirty="0">
                <a:solidFill>
                  <a:schemeClr val="tx1"/>
                </a:solidFill>
                <a:latin typeface="+mn-lt"/>
              </a:rPr>
              <a:t>Použité rafinované mazací oleje</a:t>
            </a:r>
            <a:br>
              <a:rPr lang="cs-CZ" sz="2400" dirty="0">
                <a:solidFill>
                  <a:schemeClr val="tx1"/>
                </a:solidFill>
                <a:latin typeface="+mn-lt"/>
              </a:rPr>
            </a:br>
            <a:r>
              <a:rPr lang="cs-CZ" sz="2400" dirty="0">
                <a:solidFill>
                  <a:schemeClr val="tx1"/>
                </a:solidFill>
                <a:latin typeface="+mn-lt"/>
              </a:rPr>
              <a:t>     - </a:t>
            </a:r>
            <a:r>
              <a:rPr lang="cs-CZ" sz="2400" dirty="0" err="1">
                <a:solidFill>
                  <a:schemeClr val="tx1"/>
                </a:solidFill>
                <a:latin typeface="+mn-lt"/>
              </a:rPr>
              <a:t>Fytooleje</a:t>
            </a:r>
            <a:r>
              <a:rPr lang="cs-CZ" sz="2400" dirty="0">
                <a:solidFill>
                  <a:schemeClr val="tx1"/>
                </a:solidFill>
                <a:latin typeface="+mn-lt"/>
              </a:rPr>
              <a:t> - zpracováním rostlinných produktů</a:t>
            </a:r>
            <a:br>
              <a:rPr lang="cs-CZ" sz="2400" dirty="0">
                <a:solidFill>
                  <a:schemeClr val="tx1"/>
                </a:solidFill>
                <a:latin typeface="+mn-lt"/>
              </a:rPr>
            </a:br>
            <a:r>
              <a:rPr lang="cs-CZ" sz="2400" dirty="0">
                <a:solidFill>
                  <a:schemeClr val="tx1"/>
                </a:solidFill>
                <a:latin typeface="+mn-lt"/>
              </a:rPr>
              <a:t>     - Tálové oleje - produkty papírenského průmyslu  </a:t>
            </a:r>
            <a:br>
              <a:rPr lang="cs-CZ" sz="2400" dirty="0">
                <a:solidFill>
                  <a:schemeClr val="tx1"/>
                </a:solidFill>
                <a:latin typeface="+mn-lt"/>
                <a:cs typeface="Arial" charset="0"/>
              </a:rPr>
            </a:br>
            <a:br>
              <a:rPr lang="cs-CZ" sz="2400" dirty="0">
                <a:solidFill>
                  <a:schemeClr val="tx1"/>
                </a:solidFill>
                <a:latin typeface="+mn-lt"/>
                <a:cs typeface="Arial" charset="0"/>
              </a:rPr>
            </a:br>
            <a:r>
              <a:rPr lang="cs-CZ" sz="2400" dirty="0">
                <a:latin typeface="+mn-lt"/>
              </a:rPr>
              <a:t>- Simulace stárnutí – krátkodobého/dlouhodobého</a:t>
            </a:r>
            <a:r>
              <a:rPr lang="cs-CZ" sz="2400" dirty="0">
                <a:solidFill>
                  <a:schemeClr val="tx1"/>
                </a:solidFill>
                <a:latin typeface="+mn-lt"/>
                <a:cs typeface="Arial" charset="0"/>
              </a:rPr>
              <a:t> </a:t>
            </a:r>
            <a:br>
              <a:rPr lang="cs-CZ" sz="2400" dirty="0">
                <a:solidFill>
                  <a:schemeClr val="tx1"/>
                </a:solidFill>
                <a:latin typeface="+mn-lt"/>
                <a:cs typeface="Arial" charset="0"/>
              </a:rPr>
            </a:br>
            <a:r>
              <a:rPr lang="cs-CZ" sz="2400" dirty="0">
                <a:solidFill>
                  <a:schemeClr val="tx1"/>
                </a:solidFill>
                <a:latin typeface="+mn-lt"/>
                <a:cs typeface="Arial" charset="0"/>
              </a:rPr>
              <a:t>     </a:t>
            </a:r>
            <a:r>
              <a:rPr lang="cs-CZ" sz="2400" dirty="0">
                <a:solidFill>
                  <a:srgbClr val="0070C0"/>
                </a:solidFill>
                <a:latin typeface="+mn-lt"/>
                <a:cs typeface="Arial" charset="0"/>
              </a:rPr>
              <a:t>Krátkodobé - RTFOT                    Dlouhodobé - PAV   </a:t>
            </a:r>
            <a:br>
              <a:rPr lang="cs-CZ" sz="2400" dirty="0">
                <a:solidFill>
                  <a:schemeClr val="tx1"/>
                </a:solidFill>
                <a:latin typeface="+mn-lt"/>
                <a:cs typeface="Arial" charset="0"/>
              </a:rPr>
            </a:br>
            <a:r>
              <a:rPr lang="cs-CZ" sz="2400" dirty="0">
                <a:solidFill>
                  <a:schemeClr val="tx1"/>
                </a:solidFill>
                <a:latin typeface="Arial" charset="0"/>
                <a:cs typeface="Arial" charset="0"/>
              </a:rPr>
              <a:t>     </a:t>
            </a:r>
            <a:br>
              <a:rPr lang="cs-CZ" altLang="cs-CZ" sz="2400" u="sng" dirty="0">
                <a:solidFill>
                  <a:schemeClr val="tx1"/>
                </a:solidFill>
              </a:rPr>
            </a:br>
            <a:endParaRPr lang="cs-CZ" altLang="cs-CZ" sz="2400" dirty="0">
              <a:solidFill>
                <a:schemeClr val="tx1"/>
              </a:solidFill>
            </a:endParaRPr>
          </a:p>
        </p:txBody>
      </p:sp>
      <p:pic>
        <p:nvPicPr>
          <p:cNvPr id="15362" name="Picture 2" descr="D:\JMENOVACÍ ŘÍZENÍ\Prezentace\RTFO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5221738"/>
            <a:ext cx="1440160" cy="115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D:\JMENOVACÍ ŘÍZENÍ\Prezentace\RTFOT - baňk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361895"/>
            <a:ext cx="1867942" cy="87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D:\JMENOVACÍ ŘÍZENÍ\Prezentace\PA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5267168"/>
            <a:ext cx="1665138" cy="1118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D:\JMENOVACÍ ŘÍZENÍ\Prezentace\PAV - misk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861" y="5422521"/>
            <a:ext cx="685014" cy="955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3080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0"/>
            <a:ext cx="8121279" cy="854075"/>
          </a:xfrm>
        </p:spPr>
        <p:txBody>
          <a:bodyPr/>
          <a:lstStyle/>
          <a:p>
            <a:pPr algn="l">
              <a:defRPr/>
            </a:pPr>
            <a:br>
              <a:rPr lang="cs-CZ" sz="2000" dirty="0"/>
            </a:br>
            <a:r>
              <a:rPr lang="cs-CZ" sz="2000" dirty="0"/>
              <a:t>      </a:t>
            </a:r>
            <a:r>
              <a:rPr lang="cs-CZ" sz="3200" dirty="0"/>
              <a:t>Množství R-materiálu nad 15 %</a:t>
            </a:r>
            <a:br>
              <a:rPr lang="cs-CZ" sz="3200" dirty="0"/>
            </a:br>
            <a:br>
              <a:rPr lang="cs-CZ" sz="2000" dirty="0"/>
            </a:br>
            <a:r>
              <a:rPr lang="cs-CZ" sz="2400" dirty="0">
                <a:solidFill>
                  <a:schemeClr val="tx1"/>
                </a:solidFill>
                <a:latin typeface="+mn-lt"/>
              </a:rPr>
              <a:t>Uměle zestárlé asfaltové pojivo s rejuvenátory je možné zkoušet empirickými nebo funkčním zkouškami pro as-</a:t>
            </a:r>
            <a:r>
              <a:rPr lang="cs-CZ" sz="2400" dirty="0" err="1">
                <a:solidFill>
                  <a:schemeClr val="tx1"/>
                </a:solidFill>
                <a:latin typeface="+mn-lt"/>
              </a:rPr>
              <a:t>faltová</a:t>
            </a:r>
            <a:r>
              <a:rPr lang="cs-CZ" sz="2400" dirty="0">
                <a:solidFill>
                  <a:schemeClr val="tx1"/>
                </a:solidFill>
                <a:latin typeface="+mn-lt"/>
              </a:rPr>
              <a:t> pojiva v DSR (Dynamický Smykový Reometr), BBR</a:t>
            </a:r>
            <a:br>
              <a:rPr lang="cs-CZ" sz="2400" dirty="0">
                <a:solidFill>
                  <a:schemeClr val="tx1"/>
                </a:solidFill>
                <a:latin typeface="+mn-lt"/>
              </a:rPr>
            </a:br>
            <a:br>
              <a:rPr lang="cs-CZ" sz="2400" dirty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cs-CZ" sz="2400" dirty="0">
                <a:solidFill>
                  <a:schemeClr val="tx1"/>
                </a:solidFill>
                <a:latin typeface="Arial" charset="0"/>
                <a:cs typeface="Arial" charset="0"/>
              </a:rPr>
              <a:t>    </a:t>
            </a:r>
            <a:r>
              <a:rPr lang="cs-CZ" sz="2400" dirty="0">
                <a:solidFill>
                  <a:srgbClr val="0070C0"/>
                </a:solidFill>
                <a:latin typeface="Arial" charset="0"/>
                <a:cs typeface="Arial" charset="0"/>
              </a:rPr>
              <a:t>Empirické zkoušky                    Funkční zkoušky (DSR)</a:t>
            </a:r>
            <a:br>
              <a:rPr lang="cs-CZ" sz="2400" dirty="0">
                <a:solidFill>
                  <a:srgbClr val="0070C0"/>
                </a:solidFill>
                <a:latin typeface="Arial" charset="0"/>
                <a:cs typeface="Arial" charset="0"/>
              </a:rPr>
            </a:br>
            <a:br>
              <a:rPr lang="cs-CZ" sz="2400" dirty="0">
                <a:solidFill>
                  <a:schemeClr val="tx1"/>
                </a:solidFill>
                <a:latin typeface="Arial" charset="0"/>
                <a:cs typeface="Arial" charset="0"/>
              </a:rPr>
            </a:br>
            <a:br>
              <a:rPr lang="cs-CZ" sz="2400" dirty="0">
                <a:solidFill>
                  <a:schemeClr val="tx1"/>
                </a:solidFill>
                <a:latin typeface="Arial" charset="0"/>
                <a:cs typeface="Arial" charset="0"/>
              </a:rPr>
            </a:br>
            <a:br>
              <a:rPr lang="cs-CZ" sz="2400" dirty="0">
                <a:solidFill>
                  <a:schemeClr val="tx1"/>
                </a:solidFill>
                <a:latin typeface="Arial" charset="0"/>
                <a:cs typeface="Arial" charset="0"/>
              </a:rPr>
            </a:br>
            <a:br>
              <a:rPr lang="cs-CZ" sz="2400" dirty="0">
                <a:solidFill>
                  <a:schemeClr val="tx1"/>
                </a:solidFill>
                <a:latin typeface="Arial" charset="0"/>
                <a:cs typeface="Arial" charset="0"/>
              </a:rPr>
            </a:br>
            <a:br>
              <a:rPr lang="cs-CZ" sz="2400" dirty="0">
                <a:solidFill>
                  <a:schemeClr val="tx1"/>
                </a:solidFill>
                <a:latin typeface="Arial" charset="0"/>
                <a:cs typeface="Arial" charset="0"/>
              </a:rPr>
            </a:br>
            <a:br>
              <a:rPr lang="cs-CZ" sz="2400" dirty="0">
                <a:solidFill>
                  <a:schemeClr val="tx1"/>
                </a:solidFill>
                <a:latin typeface="Arial" charset="0"/>
                <a:cs typeface="Arial" charset="0"/>
              </a:rPr>
            </a:br>
            <a:br>
              <a:rPr lang="cs-CZ" sz="2400" dirty="0">
                <a:solidFill>
                  <a:schemeClr val="tx1"/>
                </a:solidFill>
                <a:latin typeface="Arial" charset="0"/>
                <a:cs typeface="Arial" charset="0"/>
              </a:rPr>
            </a:br>
            <a:br>
              <a:rPr lang="cs-CZ" sz="2400" dirty="0">
                <a:solidFill>
                  <a:schemeClr val="tx1"/>
                </a:solidFill>
              </a:rPr>
            </a:br>
            <a:r>
              <a:rPr lang="cs-CZ" sz="2400" dirty="0">
                <a:solidFill>
                  <a:schemeClr val="tx1"/>
                </a:solidFill>
              </a:rPr>
              <a:t> </a:t>
            </a:r>
            <a:br>
              <a:rPr lang="cs-CZ" sz="2400" dirty="0">
                <a:solidFill>
                  <a:schemeClr val="tx1"/>
                </a:solidFill>
                <a:latin typeface="Arial" charset="0"/>
                <a:cs typeface="Arial" charset="0"/>
              </a:rPr>
            </a:br>
            <a:br>
              <a:rPr lang="cs-CZ" sz="2400" dirty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cs-CZ" sz="24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br>
              <a:rPr lang="cs-CZ" sz="2400" dirty="0">
                <a:solidFill>
                  <a:schemeClr val="tx1"/>
                </a:solidFill>
                <a:latin typeface="Arial" charset="0"/>
                <a:cs typeface="Arial" charset="0"/>
              </a:rPr>
            </a:br>
            <a:br>
              <a:rPr lang="cs-CZ" altLang="cs-CZ" sz="2400" u="sng" dirty="0">
                <a:solidFill>
                  <a:schemeClr val="tx1"/>
                </a:solidFill>
              </a:rPr>
            </a:br>
            <a:endParaRPr lang="cs-CZ" altLang="cs-CZ" sz="2400" dirty="0">
              <a:solidFill>
                <a:schemeClr val="tx1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03" y="3068961"/>
            <a:ext cx="4252874" cy="212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Obrázek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682" y="3068960"/>
            <a:ext cx="4269209" cy="21279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908" y="5224914"/>
            <a:ext cx="2049611" cy="1160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P101000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82599" y="5224914"/>
            <a:ext cx="973178" cy="1203667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738799219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VUT">
      <a:dk1>
        <a:srgbClr val="000000"/>
      </a:dk1>
      <a:lt1>
        <a:srgbClr val="FFFFFF"/>
      </a:lt1>
      <a:dk2>
        <a:srgbClr val="595959"/>
      </a:dk2>
      <a:lt2>
        <a:srgbClr val="F1F5F5"/>
      </a:lt2>
      <a:accent1>
        <a:srgbClr val="C00000"/>
      </a:accent1>
      <a:accent2>
        <a:srgbClr val="FF0000"/>
      </a:accent2>
      <a:accent3>
        <a:srgbClr val="FFC000"/>
      </a:accent3>
      <a:accent4>
        <a:srgbClr val="FFFF00"/>
      </a:accent4>
      <a:accent5>
        <a:srgbClr val="B0F0C1"/>
      </a:accent5>
      <a:accent6>
        <a:srgbClr val="92CDDC"/>
      </a:accent6>
      <a:hlink>
        <a:srgbClr val="31859B"/>
      </a:hlink>
      <a:folHlink>
        <a:srgbClr val="205867"/>
      </a:folHlink>
    </a:clrScheme>
    <a:fontScheme name="VUT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8953</TotalTime>
  <Words>1058</Words>
  <Application>Microsoft Office PowerPoint</Application>
  <PresentationFormat>Předvádění na obrazovce (4:3)</PresentationFormat>
  <Paragraphs>91</Paragraphs>
  <Slides>24</Slides>
  <Notes>7</Notes>
  <HiddenSlides>0</HiddenSlides>
  <MMClips>0</MMClips>
  <ScaleCrop>false</ScaleCrop>
  <HeadingPairs>
    <vt:vector size="8" baseType="variant">
      <vt:variant>
        <vt:lpstr>Použitá písma</vt:lpstr>
      </vt:variant>
      <vt:variant>
        <vt:i4>8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24</vt:i4>
      </vt:variant>
    </vt:vector>
  </HeadingPairs>
  <TitlesOfParts>
    <vt:vector size="34" baseType="lpstr">
      <vt:lpstr>Arial Unicode MS</vt:lpstr>
      <vt:lpstr>Arial</vt:lpstr>
      <vt:lpstr>Arial Black</vt:lpstr>
      <vt:lpstr>Calibri</vt:lpstr>
      <vt:lpstr>Tahoma</vt:lpstr>
      <vt:lpstr>Times New Roman</vt:lpstr>
      <vt:lpstr>TUSansBL</vt:lpstr>
      <vt:lpstr>Wingdings</vt:lpstr>
      <vt:lpstr>Motiv systému Office</vt:lpstr>
      <vt:lpstr>Obrázek</vt:lpstr>
      <vt:lpstr>Recyklace asfaltových směsí s vysokým obsahem R-materiálu, Moderní trendy zkoušení</vt:lpstr>
      <vt:lpstr>1. Recyklace asfaltových vozovek  2. Zkoušení asfaltových pojiv a      směsí pomocí funkčních zkoušek   </vt:lpstr>
      <vt:lpstr>Ekonomický tlak na recyklaci asf. materiálu       vysoká cena ropy </vt:lpstr>
      <vt:lpstr>Recyklace na obalovně</vt:lpstr>
      <vt:lpstr>A. Dávkování R-mat přímo do míchačky na obalovně     </vt:lpstr>
      <vt:lpstr>         B. Předehřívání R-materiálu              v paralelním bubnu </vt:lpstr>
      <vt:lpstr>         C. Zpracování R-materiálu              v dvouplášťovém bubnu </vt:lpstr>
      <vt:lpstr>            Množství R-materiálu nad 15 %  - Asfaltové pojivo s časem stárne a “tvrdne“  - Nutno dávkovat  buď “měkčí“ asfalty  70/100, 160/220 nebo   - Použití spec. org. přísad “rejuvenátorů“ →  změkčení      - Použité rafinované mazací oleje      - Fytooleje - zpracováním rostlinných produktů      - Tálové oleje - produkty papírenského průmyslu    - Simulace stárnutí – krátkodobého/dlouhodobého       Krátkodobé - RTFOT                    Dlouhodobé - PAV          </vt:lpstr>
      <vt:lpstr>       Množství R-materiálu nad 15 %  Uměle zestárlé asfaltové pojivo s rejuvenátory je možné zkoušet empirickými nebo funkčním zkouškami pro as-faltová pojiva v DSR (Dynamický Smykový Reometr), BBR      Empirické zkoušky                    Funkční zkoušky (DSR)               </vt:lpstr>
      <vt:lpstr>     Výzkum v oblasti asfaltových pojiv  TJ01000248 Použití oživovacích přísad pro prodloužení životnosti recyklovaných vozovek s vysokým obsahem R- materiálu 2017 – 2019 – mentor projektu  - Vyzkoušeno 13 rejuvenačních přísad  - Hledání korelace empirických a funkčních parametrů  - Odděleny skutečné oživovací přísady od „ředidel“  - Vyvinut program na optimalizaci dávkování rejuvenátorů   </vt:lpstr>
      <vt:lpstr>               Funkční zkoušení               asfaltových směsí            - Mezi zkouškami asfaltových pojiv a směsí je jen slabá      korelace     - U asfaltových směsí ovlivňuje výsledné vlastnosti           nejen pojivo, ale též parametry směsi → zrnitost,        mezerovitost, tloušťka asf. filmu     </vt:lpstr>
      <vt:lpstr>Funkční způsob zkoušení  asfaltových směsí </vt:lpstr>
      <vt:lpstr>    Základní poruchy  netuhých vozovek</vt:lpstr>
      <vt:lpstr>Funkční zkoušky   </vt:lpstr>
      <vt:lpstr>     Základní poruchy  netuhých vozovek  </vt:lpstr>
      <vt:lpstr>Funkční zkoušky          </vt:lpstr>
      <vt:lpstr> Základní poruchy  netuhých vozovek  </vt:lpstr>
      <vt:lpstr>    Funkční zkoušky          </vt:lpstr>
      <vt:lpstr>          Související výzkumné projekty  ► TA02030549 Maximálně efektivní využití recyklovaných      asfaltových vrstev pro výrobu asfaltových směsí 2012 – 2015       řešitel projektu  ► TA04031328 Recyklace asfaltových koberců mastixových        2014 – 2017 – účastník projektu  ► CK01000022 Optimalizace výroby asfaltových směsí s       nadlimitním množstvím R-materiálu na obalovnách s         dvouplášťovým bubnem  2020 – 2022 – řešitel projektu  ► CK01000158 Využití vyšších množství R-materiálu v asfaltových       směsích s asfaltovými pojivy typu PmB 2020 – 2022 – účastník       projektu   </vt:lpstr>
      <vt:lpstr>   Přípustné množství R-mat. pro AC   2008      2019        </vt:lpstr>
      <vt:lpstr>                         Důsledky zvýšení              množství R-materiálu    ►  Nově budované obalovny → paralelní buben 5 → 10    ►  Přestavby stávajících obaloven  ►  Zpracování nové normy ČSN 73 6141  „Požadavky na       použití R-materiálu do asfaltových směsí“       (PKO ve spolupráci se Sdružením pro výstavbu silnic)  ► Vydána vyhláška č.130/2019 Sb. o asfaltových směsích   ► Zlepšení všeobecného povědomí o recyklátech zejména      u investorů z ŘSD    </vt:lpstr>
      <vt:lpstr>                        Další směr výzkumu  ►  Navrhování asfaltových směsí s vysokým obsahem        R-materiálu časově velmi náročné  ►  Snaha o zjednodušení celého procesu  ►  První informace na workshopu 2020 v Braunschweigu  ►  Další směry zkoušení → souvislost mezi vlastnostmi         asfaltového mastixu a asfaltovými směsmi  ►   Omezení zkoušek pouze na DSR  ►   Např. nízkoteplotní vlastnosti → zkouška relaxace,        též predikce trvalých deformací a únavy    </vt:lpstr>
      <vt:lpstr>                  Spolupráce s praxí   ► Rozvoj recyklačních technologií → větší zájem     silničních stavebních firem na společných  projektech   ►  Projekty TAČR, MPO → VUT/ SKANSKA a.s.,        / EUROVIA a.s. / COLAS a.s.    ►  Zadávání bakalářských a diplomových prací z praxe   ►  Organizace odborných exkurzí na stavbách  ►  Zařazení přednášek odborníků z praxe do výuky                  </vt:lpstr>
      <vt:lpstr>Děkuji za pozornost !                            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Stanislav Maláník</dc:creator>
  <cp:lastModifiedBy>Michal Varaus</cp:lastModifiedBy>
  <cp:revision>287</cp:revision>
  <dcterms:created xsi:type="dcterms:W3CDTF">2016-01-14T08:43:43Z</dcterms:created>
  <dcterms:modified xsi:type="dcterms:W3CDTF">2021-09-14T09:43:00Z</dcterms:modified>
</cp:coreProperties>
</file>