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91" r:id="rId5"/>
    <p:sldId id="260" r:id="rId6"/>
    <p:sldId id="261" r:id="rId7"/>
    <p:sldId id="262" r:id="rId8"/>
    <p:sldId id="292" r:id="rId9"/>
    <p:sldId id="263" r:id="rId10"/>
    <p:sldId id="293" r:id="rId11"/>
    <p:sldId id="294" r:id="rId12"/>
    <p:sldId id="295" r:id="rId13"/>
    <p:sldId id="296" r:id="rId14"/>
    <p:sldId id="264" r:id="rId15"/>
    <p:sldId id="297" r:id="rId16"/>
    <p:sldId id="298" r:id="rId17"/>
    <p:sldId id="299" r:id="rId18"/>
    <p:sldId id="301" r:id="rId19"/>
    <p:sldId id="304" r:id="rId20"/>
    <p:sldId id="307" r:id="rId21"/>
    <p:sldId id="308" r:id="rId22"/>
    <p:sldId id="309" r:id="rId23"/>
    <p:sldId id="312" r:id="rId24"/>
    <p:sldId id="313" r:id="rId25"/>
    <p:sldId id="310" r:id="rId26"/>
    <p:sldId id="271" r:id="rId27"/>
    <p:sldId id="272" r:id="rId28"/>
    <p:sldId id="273" r:id="rId29"/>
    <p:sldId id="311" r:id="rId30"/>
    <p:sldId id="314" r:id="rId31"/>
    <p:sldId id="277" r:id="rId32"/>
    <p:sldId id="315" r:id="rId33"/>
    <p:sldId id="286" r:id="rId34"/>
    <p:sldId id="287" r:id="rId35"/>
    <p:sldId id="288" r:id="rId36"/>
    <p:sldId id="289" r:id="rId37"/>
    <p:sldId id="316" r:id="rId38"/>
    <p:sldId id="317" r:id="rId39"/>
    <p:sldId id="318" r:id="rId40"/>
    <p:sldId id="319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10145E-134C-4DEE-8D2B-F1B0E69FB065}" type="doc">
      <dgm:prSet loTypeId="urn:microsoft.com/office/officeart/2005/8/layout/matrix1" loCatId="matrix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159A155E-8931-4BC6-BB63-F352D7571891}">
      <dgm:prSet phldrT="[Text]"/>
      <dgm:spPr/>
      <dgm:t>
        <a:bodyPr/>
        <a:lstStyle/>
        <a:p>
          <a:r>
            <a:rPr lang="cs-CZ" dirty="0" smtClean="0"/>
            <a:t>SMART</a:t>
          </a:r>
          <a:endParaRPr lang="cs-CZ" dirty="0"/>
        </a:p>
      </dgm:t>
    </dgm:pt>
    <dgm:pt modelId="{3677E1BC-F840-4D12-B87D-90E3FCFB1242}" type="parTrans" cxnId="{C4161757-46E4-49BE-9F83-C16D82807EB1}">
      <dgm:prSet/>
      <dgm:spPr/>
      <dgm:t>
        <a:bodyPr/>
        <a:lstStyle/>
        <a:p>
          <a:endParaRPr lang="cs-CZ"/>
        </a:p>
      </dgm:t>
    </dgm:pt>
    <dgm:pt modelId="{1135CFE0-C14B-4178-9E6B-424606C8448A}" type="sibTrans" cxnId="{C4161757-46E4-49BE-9F83-C16D82807EB1}">
      <dgm:prSet/>
      <dgm:spPr/>
      <dgm:t>
        <a:bodyPr/>
        <a:lstStyle/>
        <a:p>
          <a:endParaRPr lang="cs-CZ"/>
        </a:p>
      </dgm:t>
    </dgm:pt>
    <dgm:pt modelId="{048F129A-03C5-4AC7-8467-8530C1FC6463}">
      <dgm:prSet phldrT="[Text]"/>
      <dgm:spPr/>
      <dgm:t>
        <a:bodyPr/>
        <a:lstStyle/>
        <a:p>
          <a:r>
            <a:rPr lang="cs-CZ" dirty="0" smtClean="0">
              <a:latin typeface="Technika Light" panose="00000300000000000000" pitchFamily="2" charset="-18"/>
            </a:rPr>
            <a:t>SHV</a:t>
          </a:r>
        </a:p>
        <a:p>
          <a:r>
            <a:rPr lang="cs-CZ" dirty="0" smtClean="0">
              <a:latin typeface="Technika Light" panose="00000300000000000000" pitchFamily="2" charset="-18"/>
            </a:rPr>
            <a:t>(sběr dat, získávání dat)</a:t>
          </a:r>
          <a:endParaRPr lang="cs-CZ" dirty="0">
            <a:latin typeface="Technika Light" panose="00000300000000000000" pitchFamily="2" charset="-18"/>
          </a:endParaRPr>
        </a:p>
      </dgm:t>
    </dgm:pt>
    <dgm:pt modelId="{FF2B0D33-262E-4DA8-AFFE-0EA73B3B9712}" type="parTrans" cxnId="{DA57BBB4-3077-4E96-B22A-C3B768B7AEC5}">
      <dgm:prSet/>
      <dgm:spPr/>
      <dgm:t>
        <a:bodyPr/>
        <a:lstStyle/>
        <a:p>
          <a:endParaRPr lang="cs-CZ"/>
        </a:p>
      </dgm:t>
    </dgm:pt>
    <dgm:pt modelId="{789E8A79-4F69-49D4-BEF1-1E9AA652AC90}" type="sibTrans" cxnId="{DA57BBB4-3077-4E96-B22A-C3B768B7AEC5}">
      <dgm:prSet/>
      <dgm:spPr/>
      <dgm:t>
        <a:bodyPr/>
        <a:lstStyle/>
        <a:p>
          <a:endParaRPr lang="cs-CZ"/>
        </a:p>
      </dgm:t>
    </dgm:pt>
    <dgm:pt modelId="{9F723EB4-A3DB-4239-86BB-27E1D88C2BBA}">
      <dgm:prSet phldrT="[Text]"/>
      <dgm:spPr/>
      <dgm:t>
        <a:bodyPr/>
        <a:lstStyle/>
        <a:p>
          <a:r>
            <a:rPr lang="cs-CZ" dirty="0" smtClean="0">
              <a:latin typeface="Technika Light" panose="00000300000000000000" pitchFamily="2" charset="-18"/>
            </a:rPr>
            <a:t>DIGITALIZACE</a:t>
          </a:r>
        </a:p>
        <a:p>
          <a:r>
            <a:rPr lang="cs-CZ" dirty="0" smtClean="0">
              <a:latin typeface="Technika Light" panose="00000300000000000000" pitchFamily="2" charset="-18"/>
            </a:rPr>
            <a:t>(pasportizace, informace k PK)</a:t>
          </a:r>
          <a:endParaRPr lang="cs-CZ" dirty="0">
            <a:latin typeface="Technika Light" panose="00000300000000000000" pitchFamily="2" charset="-18"/>
          </a:endParaRPr>
        </a:p>
      </dgm:t>
    </dgm:pt>
    <dgm:pt modelId="{864AF138-0E51-493B-922D-B3ADCF343E14}" type="parTrans" cxnId="{F7773053-578E-486A-8EA6-FC34BBE8DBFA}">
      <dgm:prSet/>
      <dgm:spPr/>
      <dgm:t>
        <a:bodyPr/>
        <a:lstStyle/>
        <a:p>
          <a:endParaRPr lang="cs-CZ"/>
        </a:p>
      </dgm:t>
    </dgm:pt>
    <dgm:pt modelId="{FF2B19B8-2AB5-4CFB-A12F-BFFF5A141951}" type="sibTrans" cxnId="{F7773053-578E-486A-8EA6-FC34BBE8DBFA}">
      <dgm:prSet/>
      <dgm:spPr/>
      <dgm:t>
        <a:bodyPr/>
        <a:lstStyle/>
        <a:p>
          <a:endParaRPr lang="cs-CZ"/>
        </a:p>
      </dgm:t>
    </dgm:pt>
    <dgm:pt modelId="{998DAFE9-C86B-47A9-8119-F4C0D0A216B3}">
      <dgm:prSet phldrT="[Text]"/>
      <dgm:spPr/>
      <dgm:t>
        <a:bodyPr/>
        <a:lstStyle/>
        <a:p>
          <a:r>
            <a:rPr lang="cs-CZ" dirty="0" smtClean="0">
              <a:latin typeface="Technika Light" panose="00000300000000000000" pitchFamily="2" charset="-18"/>
            </a:rPr>
            <a:t>VÝSTAVBA</a:t>
          </a:r>
        </a:p>
        <a:p>
          <a:r>
            <a:rPr lang="cs-CZ" dirty="0" smtClean="0">
              <a:latin typeface="Technika Light" panose="00000300000000000000" pitchFamily="2" charset="-18"/>
            </a:rPr>
            <a:t>(data, navádění)</a:t>
          </a:r>
          <a:endParaRPr lang="cs-CZ" dirty="0">
            <a:latin typeface="Technika Light" panose="00000300000000000000" pitchFamily="2" charset="-18"/>
          </a:endParaRPr>
        </a:p>
      </dgm:t>
    </dgm:pt>
    <dgm:pt modelId="{A5160CAB-1659-4ACF-AAB9-E0CC786FFE12}" type="parTrans" cxnId="{C8806B28-E496-48C0-9A27-E09BAA364D64}">
      <dgm:prSet/>
      <dgm:spPr/>
      <dgm:t>
        <a:bodyPr/>
        <a:lstStyle/>
        <a:p>
          <a:endParaRPr lang="cs-CZ"/>
        </a:p>
      </dgm:t>
    </dgm:pt>
    <dgm:pt modelId="{7BEAFD92-735B-4FFE-A71E-95A19356BF9D}" type="sibTrans" cxnId="{C8806B28-E496-48C0-9A27-E09BAA364D64}">
      <dgm:prSet/>
      <dgm:spPr/>
      <dgm:t>
        <a:bodyPr/>
        <a:lstStyle/>
        <a:p>
          <a:endParaRPr lang="cs-CZ"/>
        </a:p>
      </dgm:t>
    </dgm:pt>
    <dgm:pt modelId="{684E9F29-EF80-4A65-8AFB-97E512ECA31D}">
      <dgm:prSet phldrT="[Text]"/>
      <dgm:spPr/>
      <dgm:t>
        <a:bodyPr/>
        <a:lstStyle/>
        <a:p>
          <a:r>
            <a:rPr lang="cs-CZ" dirty="0" smtClean="0">
              <a:latin typeface="Technika Light" panose="00000300000000000000" pitchFamily="2" charset="-18"/>
            </a:rPr>
            <a:t>TECHNOLOGIE</a:t>
          </a:r>
        </a:p>
        <a:p>
          <a:r>
            <a:rPr lang="cs-CZ" dirty="0" smtClean="0">
              <a:latin typeface="Technika Light" panose="00000300000000000000" pitchFamily="2" charset="-18"/>
            </a:rPr>
            <a:t>(nové, známé využité jinak)</a:t>
          </a:r>
          <a:endParaRPr lang="cs-CZ" dirty="0">
            <a:latin typeface="Technika Light" panose="00000300000000000000" pitchFamily="2" charset="-18"/>
          </a:endParaRPr>
        </a:p>
      </dgm:t>
    </dgm:pt>
    <dgm:pt modelId="{B598C8D4-BF6C-4893-89A2-120CC402EC24}" type="parTrans" cxnId="{6B5DDA23-6D16-492C-87CF-DBE26447EB4A}">
      <dgm:prSet/>
      <dgm:spPr/>
      <dgm:t>
        <a:bodyPr/>
        <a:lstStyle/>
        <a:p>
          <a:endParaRPr lang="cs-CZ"/>
        </a:p>
      </dgm:t>
    </dgm:pt>
    <dgm:pt modelId="{17847F9C-8E02-4735-BA4B-E01501D74C98}" type="sibTrans" cxnId="{6B5DDA23-6D16-492C-87CF-DBE26447EB4A}">
      <dgm:prSet/>
      <dgm:spPr/>
      <dgm:t>
        <a:bodyPr/>
        <a:lstStyle/>
        <a:p>
          <a:endParaRPr lang="cs-CZ"/>
        </a:p>
      </dgm:t>
    </dgm:pt>
    <dgm:pt modelId="{5A58D46D-1ECA-4A96-B2B5-71D2A2F027A0}" type="pres">
      <dgm:prSet presAssocID="{3F10145E-134C-4DEE-8D2B-F1B0E69FB06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7F0AFBA-3FE1-4975-9B7D-2B63134BC3F7}" type="pres">
      <dgm:prSet presAssocID="{3F10145E-134C-4DEE-8D2B-F1B0E69FB065}" presName="matrix" presStyleCnt="0"/>
      <dgm:spPr/>
    </dgm:pt>
    <dgm:pt modelId="{22A19016-B43C-43E0-BE79-75C767F8CA27}" type="pres">
      <dgm:prSet presAssocID="{3F10145E-134C-4DEE-8D2B-F1B0E69FB065}" presName="tile1" presStyleLbl="node1" presStyleIdx="0" presStyleCnt="4"/>
      <dgm:spPr/>
      <dgm:t>
        <a:bodyPr/>
        <a:lstStyle/>
        <a:p>
          <a:endParaRPr lang="cs-CZ"/>
        </a:p>
      </dgm:t>
    </dgm:pt>
    <dgm:pt modelId="{8EF07307-8F2D-41B1-8E0A-DE85ADFE9574}" type="pres">
      <dgm:prSet presAssocID="{3F10145E-134C-4DEE-8D2B-F1B0E69FB06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46C492-B450-4301-AC60-AF10C1C94623}" type="pres">
      <dgm:prSet presAssocID="{3F10145E-134C-4DEE-8D2B-F1B0E69FB065}" presName="tile2" presStyleLbl="node1" presStyleIdx="1" presStyleCnt="4"/>
      <dgm:spPr/>
      <dgm:t>
        <a:bodyPr/>
        <a:lstStyle/>
        <a:p>
          <a:endParaRPr lang="cs-CZ"/>
        </a:p>
      </dgm:t>
    </dgm:pt>
    <dgm:pt modelId="{B386A428-9643-4CA7-8199-86F336D99C84}" type="pres">
      <dgm:prSet presAssocID="{3F10145E-134C-4DEE-8D2B-F1B0E69FB06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650959-6879-4974-9B9F-B234B240EEF0}" type="pres">
      <dgm:prSet presAssocID="{3F10145E-134C-4DEE-8D2B-F1B0E69FB065}" presName="tile3" presStyleLbl="node1" presStyleIdx="2" presStyleCnt="4"/>
      <dgm:spPr/>
      <dgm:t>
        <a:bodyPr/>
        <a:lstStyle/>
        <a:p>
          <a:endParaRPr lang="cs-CZ"/>
        </a:p>
      </dgm:t>
    </dgm:pt>
    <dgm:pt modelId="{C1FB154B-FE06-469A-A2B1-05270EF5FC65}" type="pres">
      <dgm:prSet presAssocID="{3F10145E-134C-4DEE-8D2B-F1B0E69FB06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6BDE24-B4D1-46AE-BF84-0B81E858AD21}" type="pres">
      <dgm:prSet presAssocID="{3F10145E-134C-4DEE-8D2B-F1B0E69FB065}" presName="tile4" presStyleLbl="node1" presStyleIdx="3" presStyleCnt="4"/>
      <dgm:spPr/>
      <dgm:t>
        <a:bodyPr/>
        <a:lstStyle/>
        <a:p>
          <a:endParaRPr lang="cs-CZ"/>
        </a:p>
      </dgm:t>
    </dgm:pt>
    <dgm:pt modelId="{1B372981-58AE-474D-841D-D106500C6B25}" type="pres">
      <dgm:prSet presAssocID="{3F10145E-134C-4DEE-8D2B-F1B0E69FB06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53CD62-88C9-4A74-A875-78F5AAC6AAC4}" type="pres">
      <dgm:prSet presAssocID="{3F10145E-134C-4DEE-8D2B-F1B0E69FB065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cs-CZ"/>
        </a:p>
      </dgm:t>
    </dgm:pt>
  </dgm:ptLst>
  <dgm:cxnLst>
    <dgm:cxn modelId="{255C3D32-B465-47AB-AB88-C1F8DEC6929A}" type="presOf" srcId="{9F723EB4-A3DB-4239-86BB-27E1D88C2BBA}" destId="{B386A428-9643-4CA7-8199-86F336D99C84}" srcOrd="1" destOrd="0" presId="urn:microsoft.com/office/officeart/2005/8/layout/matrix1"/>
    <dgm:cxn modelId="{DA57BBB4-3077-4E96-B22A-C3B768B7AEC5}" srcId="{159A155E-8931-4BC6-BB63-F352D7571891}" destId="{048F129A-03C5-4AC7-8467-8530C1FC6463}" srcOrd="0" destOrd="0" parTransId="{FF2B0D33-262E-4DA8-AFFE-0EA73B3B9712}" sibTransId="{789E8A79-4F69-49D4-BEF1-1E9AA652AC90}"/>
    <dgm:cxn modelId="{A72A5CA1-64CD-4B74-AE45-EBDD1AFCBE45}" type="presOf" srcId="{684E9F29-EF80-4A65-8AFB-97E512ECA31D}" destId="{886BDE24-B4D1-46AE-BF84-0B81E858AD21}" srcOrd="0" destOrd="0" presId="urn:microsoft.com/office/officeart/2005/8/layout/matrix1"/>
    <dgm:cxn modelId="{73EEFD12-371D-4B4B-9963-35F3BDFAB82C}" type="presOf" srcId="{159A155E-8931-4BC6-BB63-F352D7571891}" destId="{FD53CD62-88C9-4A74-A875-78F5AAC6AAC4}" srcOrd="0" destOrd="0" presId="urn:microsoft.com/office/officeart/2005/8/layout/matrix1"/>
    <dgm:cxn modelId="{6B5DDA23-6D16-492C-87CF-DBE26447EB4A}" srcId="{159A155E-8931-4BC6-BB63-F352D7571891}" destId="{684E9F29-EF80-4A65-8AFB-97E512ECA31D}" srcOrd="3" destOrd="0" parTransId="{B598C8D4-BF6C-4893-89A2-120CC402EC24}" sibTransId="{17847F9C-8E02-4735-BA4B-E01501D74C98}"/>
    <dgm:cxn modelId="{55E20468-720E-42CB-9F83-2EFCECA710E2}" type="presOf" srcId="{998DAFE9-C86B-47A9-8119-F4C0D0A216B3}" destId="{C1FB154B-FE06-469A-A2B1-05270EF5FC65}" srcOrd="1" destOrd="0" presId="urn:microsoft.com/office/officeart/2005/8/layout/matrix1"/>
    <dgm:cxn modelId="{C4161757-46E4-49BE-9F83-C16D82807EB1}" srcId="{3F10145E-134C-4DEE-8D2B-F1B0E69FB065}" destId="{159A155E-8931-4BC6-BB63-F352D7571891}" srcOrd="0" destOrd="0" parTransId="{3677E1BC-F840-4D12-B87D-90E3FCFB1242}" sibTransId="{1135CFE0-C14B-4178-9E6B-424606C8448A}"/>
    <dgm:cxn modelId="{3C4DB24F-38FE-44C3-9E8C-5FE3FD52AD25}" type="presOf" srcId="{9F723EB4-A3DB-4239-86BB-27E1D88C2BBA}" destId="{4C46C492-B450-4301-AC60-AF10C1C94623}" srcOrd="0" destOrd="0" presId="urn:microsoft.com/office/officeart/2005/8/layout/matrix1"/>
    <dgm:cxn modelId="{91AA4224-343E-4520-960E-F8281E990866}" type="presOf" srcId="{998DAFE9-C86B-47A9-8119-F4C0D0A216B3}" destId="{52650959-6879-4974-9B9F-B234B240EEF0}" srcOrd="0" destOrd="0" presId="urn:microsoft.com/office/officeart/2005/8/layout/matrix1"/>
    <dgm:cxn modelId="{63CA5284-DE43-4698-BB8E-A494899C0FF6}" type="presOf" srcId="{048F129A-03C5-4AC7-8467-8530C1FC6463}" destId="{8EF07307-8F2D-41B1-8E0A-DE85ADFE9574}" srcOrd="1" destOrd="0" presId="urn:microsoft.com/office/officeart/2005/8/layout/matrix1"/>
    <dgm:cxn modelId="{C8806B28-E496-48C0-9A27-E09BAA364D64}" srcId="{159A155E-8931-4BC6-BB63-F352D7571891}" destId="{998DAFE9-C86B-47A9-8119-F4C0D0A216B3}" srcOrd="2" destOrd="0" parTransId="{A5160CAB-1659-4ACF-AAB9-E0CC786FFE12}" sibTransId="{7BEAFD92-735B-4FFE-A71E-95A19356BF9D}"/>
    <dgm:cxn modelId="{A5DEE0B7-E483-4A8B-A317-2E8FC26CE6FF}" type="presOf" srcId="{048F129A-03C5-4AC7-8467-8530C1FC6463}" destId="{22A19016-B43C-43E0-BE79-75C767F8CA27}" srcOrd="0" destOrd="0" presId="urn:microsoft.com/office/officeart/2005/8/layout/matrix1"/>
    <dgm:cxn modelId="{F7773053-578E-486A-8EA6-FC34BBE8DBFA}" srcId="{159A155E-8931-4BC6-BB63-F352D7571891}" destId="{9F723EB4-A3DB-4239-86BB-27E1D88C2BBA}" srcOrd="1" destOrd="0" parTransId="{864AF138-0E51-493B-922D-B3ADCF343E14}" sibTransId="{FF2B19B8-2AB5-4CFB-A12F-BFFF5A141951}"/>
    <dgm:cxn modelId="{E4D35AD2-FEB7-443D-9640-E6274234FF1A}" type="presOf" srcId="{3F10145E-134C-4DEE-8D2B-F1B0E69FB065}" destId="{5A58D46D-1ECA-4A96-B2B5-71D2A2F027A0}" srcOrd="0" destOrd="0" presId="urn:microsoft.com/office/officeart/2005/8/layout/matrix1"/>
    <dgm:cxn modelId="{B6EAB56A-5D80-4BE7-8E2A-281BC08903CC}" type="presOf" srcId="{684E9F29-EF80-4A65-8AFB-97E512ECA31D}" destId="{1B372981-58AE-474D-841D-D106500C6B25}" srcOrd="1" destOrd="0" presId="urn:microsoft.com/office/officeart/2005/8/layout/matrix1"/>
    <dgm:cxn modelId="{4CBB1397-79E5-4F34-9473-D96798170EDB}" type="presParOf" srcId="{5A58D46D-1ECA-4A96-B2B5-71D2A2F027A0}" destId="{87F0AFBA-3FE1-4975-9B7D-2B63134BC3F7}" srcOrd="0" destOrd="0" presId="urn:microsoft.com/office/officeart/2005/8/layout/matrix1"/>
    <dgm:cxn modelId="{D36C33FF-0906-453D-A5F2-949D085C7BC8}" type="presParOf" srcId="{87F0AFBA-3FE1-4975-9B7D-2B63134BC3F7}" destId="{22A19016-B43C-43E0-BE79-75C767F8CA27}" srcOrd="0" destOrd="0" presId="urn:microsoft.com/office/officeart/2005/8/layout/matrix1"/>
    <dgm:cxn modelId="{18FA7C38-950E-413C-9FAC-A9AFCE047E89}" type="presParOf" srcId="{87F0AFBA-3FE1-4975-9B7D-2B63134BC3F7}" destId="{8EF07307-8F2D-41B1-8E0A-DE85ADFE9574}" srcOrd="1" destOrd="0" presId="urn:microsoft.com/office/officeart/2005/8/layout/matrix1"/>
    <dgm:cxn modelId="{A8340941-C158-4E14-97EC-F8556F033055}" type="presParOf" srcId="{87F0AFBA-3FE1-4975-9B7D-2B63134BC3F7}" destId="{4C46C492-B450-4301-AC60-AF10C1C94623}" srcOrd="2" destOrd="0" presId="urn:microsoft.com/office/officeart/2005/8/layout/matrix1"/>
    <dgm:cxn modelId="{B86BA41E-003E-45F1-BFF0-7AC9E7E1A02B}" type="presParOf" srcId="{87F0AFBA-3FE1-4975-9B7D-2B63134BC3F7}" destId="{B386A428-9643-4CA7-8199-86F336D99C84}" srcOrd="3" destOrd="0" presId="urn:microsoft.com/office/officeart/2005/8/layout/matrix1"/>
    <dgm:cxn modelId="{CFE363F0-7F65-474B-AC27-A1AE3803C268}" type="presParOf" srcId="{87F0AFBA-3FE1-4975-9B7D-2B63134BC3F7}" destId="{52650959-6879-4974-9B9F-B234B240EEF0}" srcOrd="4" destOrd="0" presId="urn:microsoft.com/office/officeart/2005/8/layout/matrix1"/>
    <dgm:cxn modelId="{D1FE48A4-4659-47D7-B41B-B4013FDE760D}" type="presParOf" srcId="{87F0AFBA-3FE1-4975-9B7D-2B63134BC3F7}" destId="{C1FB154B-FE06-469A-A2B1-05270EF5FC65}" srcOrd="5" destOrd="0" presId="urn:microsoft.com/office/officeart/2005/8/layout/matrix1"/>
    <dgm:cxn modelId="{EE8374FD-F74C-4C62-B076-614316089598}" type="presParOf" srcId="{87F0AFBA-3FE1-4975-9B7D-2B63134BC3F7}" destId="{886BDE24-B4D1-46AE-BF84-0B81E858AD21}" srcOrd="6" destOrd="0" presId="urn:microsoft.com/office/officeart/2005/8/layout/matrix1"/>
    <dgm:cxn modelId="{8C020F71-89B9-4DB3-B089-0FA9D077887E}" type="presParOf" srcId="{87F0AFBA-3FE1-4975-9B7D-2B63134BC3F7}" destId="{1B372981-58AE-474D-841D-D106500C6B25}" srcOrd="7" destOrd="0" presId="urn:microsoft.com/office/officeart/2005/8/layout/matrix1"/>
    <dgm:cxn modelId="{35F6D931-4E32-4924-B5DF-6B8A888AC7A4}" type="presParOf" srcId="{5A58D46D-1ECA-4A96-B2B5-71D2A2F027A0}" destId="{FD53CD62-88C9-4A74-A875-78F5AAC6AAC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A19016-B43C-43E0-BE79-75C767F8CA27}">
      <dsp:nvSpPr>
        <dsp:cNvPr id="0" name=""/>
        <dsp:cNvSpPr/>
      </dsp:nvSpPr>
      <dsp:spPr>
        <a:xfrm rot="16200000">
          <a:off x="571541" y="-571541"/>
          <a:ext cx="2286168" cy="3429252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SHV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(sběr dat, získávání dat)</a:t>
          </a:r>
          <a:endParaRPr lang="cs-CZ" sz="2800" kern="1200" dirty="0">
            <a:latin typeface="Technika Light" panose="00000300000000000000" pitchFamily="2" charset="-18"/>
          </a:endParaRPr>
        </a:p>
      </dsp:txBody>
      <dsp:txXfrm rot="5400000">
        <a:off x="-1" y="1"/>
        <a:ext cx="3429252" cy="1714626"/>
      </dsp:txXfrm>
    </dsp:sp>
    <dsp:sp modelId="{4C46C492-B450-4301-AC60-AF10C1C94623}">
      <dsp:nvSpPr>
        <dsp:cNvPr id="0" name=""/>
        <dsp:cNvSpPr/>
      </dsp:nvSpPr>
      <dsp:spPr>
        <a:xfrm>
          <a:off x="3429252" y="0"/>
          <a:ext cx="3429252" cy="2286168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DIGITALIZACE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(pasportizace, informace k PK)</a:t>
          </a:r>
          <a:endParaRPr lang="cs-CZ" sz="2800" kern="1200" dirty="0">
            <a:latin typeface="Technika Light" panose="00000300000000000000" pitchFamily="2" charset="-18"/>
          </a:endParaRPr>
        </a:p>
      </dsp:txBody>
      <dsp:txXfrm>
        <a:off x="3429252" y="0"/>
        <a:ext cx="3429252" cy="1714626"/>
      </dsp:txXfrm>
    </dsp:sp>
    <dsp:sp modelId="{52650959-6879-4974-9B9F-B234B240EEF0}">
      <dsp:nvSpPr>
        <dsp:cNvPr id="0" name=""/>
        <dsp:cNvSpPr/>
      </dsp:nvSpPr>
      <dsp:spPr>
        <a:xfrm rot="10800000">
          <a:off x="0" y="2286168"/>
          <a:ext cx="3429252" cy="2286168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VÝSTAVBA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(data, navádění)</a:t>
          </a:r>
          <a:endParaRPr lang="cs-CZ" sz="2800" kern="1200" dirty="0">
            <a:latin typeface="Technika Light" panose="00000300000000000000" pitchFamily="2" charset="-18"/>
          </a:endParaRPr>
        </a:p>
      </dsp:txBody>
      <dsp:txXfrm rot="10800000">
        <a:off x="0" y="2857710"/>
        <a:ext cx="3429252" cy="1714626"/>
      </dsp:txXfrm>
    </dsp:sp>
    <dsp:sp modelId="{886BDE24-B4D1-46AE-BF84-0B81E858AD21}">
      <dsp:nvSpPr>
        <dsp:cNvPr id="0" name=""/>
        <dsp:cNvSpPr/>
      </dsp:nvSpPr>
      <dsp:spPr>
        <a:xfrm rot="5400000">
          <a:off x="4000793" y="1714626"/>
          <a:ext cx="2286168" cy="3429252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TECHNOLOGIE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latin typeface="Technika Light" panose="00000300000000000000" pitchFamily="2" charset="-18"/>
            </a:rPr>
            <a:t>(nové, známé využité jinak)</a:t>
          </a:r>
          <a:endParaRPr lang="cs-CZ" sz="2800" kern="1200" dirty="0">
            <a:latin typeface="Technika Light" panose="00000300000000000000" pitchFamily="2" charset="-18"/>
          </a:endParaRPr>
        </a:p>
      </dsp:txBody>
      <dsp:txXfrm rot="-5400000">
        <a:off x="3429251" y="2857710"/>
        <a:ext cx="3429252" cy="1714626"/>
      </dsp:txXfrm>
    </dsp:sp>
    <dsp:sp modelId="{FD53CD62-88C9-4A74-A875-78F5AAC6AAC4}">
      <dsp:nvSpPr>
        <dsp:cNvPr id="0" name=""/>
        <dsp:cNvSpPr/>
      </dsp:nvSpPr>
      <dsp:spPr>
        <a:xfrm>
          <a:off x="2400476" y="1714626"/>
          <a:ext cx="2057551" cy="1143084"/>
        </a:xfrm>
        <a:prstGeom prst="roundRect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SMART</a:t>
          </a:r>
          <a:endParaRPr lang="cs-CZ" sz="2800" kern="1200" dirty="0"/>
        </a:p>
      </dsp:txBody>
      <dsp:txXfrm>
        <a:off x="2456277" y="1770427"/>
        <a:ext cx="1945949" cy="1031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377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10/31/2021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4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latin typeface="Technika Light" panose="00000300000000000000" pitchFamily="2" charset="-18"/>
              </a:rPr>
              <a:t>Závěry z konference AV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51560" y="4946073"/>
            <a:ext cx="7891272" cy="1238596"/>
          </a:xfrm>
        </p:spPr>
        <p:txBody>
          <a:bodyPr>
            <a:normAutofit fontScale="92500" lnSpcReduction="20000"/>
          </a:bodyPr>
          <a:lstStyle/>
          <a:p>
            <a:r>
              <a:rPr lang="cs-CZ" sz="3500" b="1" dirty="0" smtClean="0">
                <a:latin typeface="Technika Light" panose="00000300000000000000" pitchFamily="2" charset="-18"/>
              </a:rPr>
              <a:t>Petr Mondschein</a:t>
            </a:r>
          </a:p>
          <a:p>
            <a:r>
              <a:rPr lang="cs-CZ" i="1" dirty="0" err="1" smtClean="0">
                <a:latin typeface="Technika Light" panose="00000300000000000000" pitchFamily="2" charset="-18"/>
              </a:rPr>
              <a:t>FSv</a:t>
            </a:r>
            <a:r>
              <a:rPr lang="cs-CZ" i="1" dirty="0" smtClean="0">
                <a:latin typeface="Technika Light" panose="00000300000000000000" pitchFamily="2" charset="-18"/>
              </a:rPr>
              <a:t> ČVUT v Praze, katedra silničních staveb</a:t>
            </a:r>
          </a:p>
          <a:p>
            <a:r>
              <a:rPr lang="cs-CZ" i="1" dirty="0" smtClean="0">
                <a:latin typeface="Technika Light" panose="00000300000000000000" pitchFamily="2" charset="-18"/>
              </a:rPr>
              <a:t>Česká silniční společnost</a:t>
            </a:r>
            <a:endParaRPr lang="cs-CZ" i="1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1151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2304912" y="1076855"/>
          <a:ext cx="8619957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0651">
                  <a:extLst>
                    <a:ext uri="{9D8B030D-6E8A-4147-A177-3AD203B41FA5}">
                      <a16:colId xmlns:a16="http://schemas.microsoft.com/office/drawing/2014/main" val="918439281"/>
                    </a:ext>
                  </a:extLst>
                </a:gridCol>
                <a:gridCol w="2585987">
                  <a:extLst>
                    <a:ext uri="{9D8B030D-6E8A-4147-A177-3AD203B41FA5}">
                      <a16:colId xmlns:a16="http://schemas.microsoft.com/office/drawing/2014/main" val="1720660790"/>
                    </a:ext>
                  </a:extLst>
                </a:gridCol>
                <a:gridCol w="2873319">
                  <a:extLst>
                    <a:ext uri="{9D8B030D-6E8A-4147-A177-3AD203B41FA5}">
                      <a16:colId xmlns:a16="http://schemas.microsoft.com/office/drawing/2014/main" val="2350226948"/>
                    </a:ext>
                  </a:extLst>
                </a:gridCol>
              </a:tblGrid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Typ asfaltové směsi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Tis. tun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%</a:t>
                      </a:r>
                      <a:endParaRPr lang="cs-CZ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13852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ACO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2 763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42,6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729009524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ACL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1 556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24,0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289683757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ACP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1 349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20,8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956389617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BBTM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10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0,2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506117719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SMA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422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6,5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683540389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LA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48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0,7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13876125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PA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0,05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004782132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AKO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22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0,3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286547612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VMT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266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4,1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787376410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SAL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0,4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60087823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err="1" smtClean="0"/>
                        <a:t>Protihluk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21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0,3</a:t>
                      </a:r>
                      <a:endParaRPr lang="cs-CZ" sz="2800" b="1" dirty="0"/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044743323"/>
                  </a:ext>
                </a:extLst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3545304" y="112295"/>
            <a:ext cx="6830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latin typeface="Technika Light" panose="00000300000000000000" pitchFamily="2" charset="-18"/>
              </a:rPr>
              <a:t>Produkce asfaltových směsí</a:t>
            </a:r>
            <a:endParaRPr lang="cs-CZ" sz="4000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4090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88296" y="0"/>
            <a:ext cx="9720072" cy="1499616"/>
          </a:xfrm>
        </p:spPr>
        <p:txBody>
          <a:bodyPr/>
          <a:lstStyle/>
          <a:p>
            <a:r>
              <a:rPr lang="cs-CZ" dirty="0" smtClean="0">
                <a:latin typeface="Technika Light" panose="00000300000000000000" pitchFamily="2" charset="-18"/>
              </a:rPr>
              <a:t>POTENCIÁL R-MATERIÁLU</a:t>
            </a:r>
            <a:endParaRPr lang="cs-CZ" dirty="0">
              <a:latin typeface="Technika Light" panose="00000300000000000000" pitchFamily="2" charset="-18"/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1088296" y="1141023"/>
          <a:ext cx="10012842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936">
                  <a:extLst>
                    <a:ext uri="{9D8B030D-6E8A-4147-A177-3AD203B41FA5}">
                      <a16:colId xmlns:a16="http://schemas.microsoft.com/office/drawing/2014/main" val="918439281"/>
                    </a:ext>
                  </a:extLst>
                </a:gridCol>
                <a:gridCol w="2196484">
                  <a:extLst>
                    <a:ext uri="{9D8B030D-6E8A-4147-A177-3AD203B41FA5}">
                      <a16:colId xmlns:a16="http://schemas.microsoft.com/office/drawing/2014/main" val="1720660790"/>
                    </a:ext>
                  </a:extLst>
                </a:gridCol>
                <a:gridCol w="2503211">
                  <a:extLst>
                    <a:ext uri="{9D8B030D-6E8A-4147-A177-3AD203B41FA5}">
                      <a16:colId xmlns:a16="http://schemas.microsoft.com/office/drawing/2014/main" val="2350226948"/>
                    </a:ext>
                  </a:extLst>
                </a:gridCol>
                <a:gridCol w="2503211">
                  <a:extLst>
                    <a:ext uri="{9D8B030D-6E8A-4147-A177-3AD203B41FA5}">
                      <a16:colId xmlns:a16="http://schemas.microsoft.com/office/drawing/2014/main" val="12264982"/>
                    </a:ext>
                  </a:extLst>
                </a:gridCol>
              </a:tblGrid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Typ asfaltové směsi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Tis. tun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% R mat</a:t>
                      </a:r>
                      <a:endParaRPr lang="cs-CZ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Potenciál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13852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ACO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2 763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20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553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729009524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ACL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1 556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30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467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289683757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ACP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1 349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55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742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956389617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BBTM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10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506117719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SMA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422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683540389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LA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48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13876125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PA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004782132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AKO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22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20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286547612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VMT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266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30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787376410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SAL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23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600878238"/>
                  </a:ext>
                </a:extLst>
              </a:tr>
              <a:tr h="403337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err="1" smtClean="0"/>
                        <a:t>Protihluk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21</a:t>
                      </a:r>
                      <a:endParaRPr lang="cs-CZ" sz="28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/>
                        <a:t>0</a:t>
                      </a:r>
                      <a:endParaRPr lang="cs-CZ" sz="2800" b="1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cs-CZ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044743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0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echnika Light" panose="00000300000000000000" pitchFamily="2" charset="-18"/>
              </a:rPr>
              <a:t>POTENCIÁL R-MATERIÁLU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1 846 </a:t>
            </a:r>
            <a:r>
              <a:rPr 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tis. tun R-materiálu - </a:t>
            </a:r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185 mil </a:t>
            </a:r>
            <a:r>
              <a:rPr 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Kč </a:t>
            </a:r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ročně</a:t>
            </a:r>
            <a:endParaRPr lang="cs-CZ" sz="3200" b="1" dirty="0" smtClean="0">
              <a:solidFill>
                <a:srgbClr val="00B050"/>
              </a:solidFill>
              <a:latin typeface="Technika Light" panose="00000300000000000000" pitchFamily="2" charset="-18"/>
            </a:endParaRPr>
          </a:p>
          <a:p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(</a:t>
            </a:r>
            <a:r>
              <a:rPr 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výkupní cena </a:t>
            </a:r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100 </a:t>
            </a:r>
            <a:r>
              <a:rPr 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Kč </a:t>
            </a:r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za </a:t>
            </a:r>
            <a:r>
              <a:rPr 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1 tunu asfaltového recyklátu</a:t>
            </a:r>
            <a:r>
              <a:rPr lang="cs-CZ" sz="3200" b="1" dirty="0" smtClean="0">
                <a:solidFill>
                  <a:srgbClr val="00B050"/>
                </a:solidFill>
                <a:latin typeface="Technika Light" panose="00000300000000000000" pitchFamily="2" charset="-18"/>
              </a:rPr>
              <a:t>) </a:t>
            </a:r>
          </a:p>
          <a:p>
            <a:r>
              <a:rPr lang="cs-CZ" sz="3200" b="1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doprava, drcení – 200 Kč </a:t>
            </a:r>
            <a:r>
              <a:rPr lang="cs-CZ" sz="3200" b="1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(</a:t>
            </a:r>
            <a:r>
              <a:rPr lang="cs-CZ" sz="3200" b="1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300 Kč/t</a:t>
            </a:r>
            <a:r>
              <a:rPr lang="cs-CZ" sz="3200" b="1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)</a:t>
            </a:r>
            <a:endParaRPr lang="cs-CZ" sz="3200" b="1" dirty="0">
              <a:solidFill>
                <a:srgbClr val="FF0000"/>
              </a:solidFill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6171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>
            <a:extLst>
              <a:ext uri="{FF2B5EF4-FFF2-40B4-BE49-F238E27FC236}">
                <a16:creationId xmlns:a16="http://schemas.microsoft.com/office/drawing/2014/main" id="{423A5E2F-A069-4CF2-83DF-07AAF8176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76108" y="1028205"/>
            <a:ext cx="8684296" cy="854075"/>
          </a:xfrm>
        </p:spPr>
        <p:txBody>
          <a:bodyPr>
            <a:normAutofit fontScale="90000"/>
          </a:bodyPr>
          <a:lstStyle/>
          <a:p>
            <a:r>
              <a:rPr lang="cs-CZ" altLang="cs-CZ" dirty="0"/>
              <a:t>Maximalizace přidávání R-materiálu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A572C00B-0398-4709-B816-8EDE92C9EB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7AE8A-3EA7-40B5-9011-227D26DBDE7A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E7C9607E-C43D-4C55-B8CC-15E3E0A9B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2714" y="5515434"/>
            <a:ext cx="6888244" cy="66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 sz="2400" b="1">
                <a:solidFill>
                  <a:srgbClr val="3B3D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cs-CZ" altLang="cs-CZ" sz="1524" b="0" i="1" dirty="0"/>
              <a:t>Nejvyšší přípustný obsah R-materiálu v % hmotnosti asfaltové směsi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350" y="1851334"/>
            <a:ext cx="7643350" cy="3635491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>
          <a:xfrm>
            <a:off x="3558016" y="2537276"/>
            <a:ext cx="823130" cy="22636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0" name="Ovál 9"/>
          <p:cNvSpPr/>
          <p:nvPr/>
        </p:nvSpPr>
        <p:spPr>
          <a:xfrm>
            <a:off x="6027406" y="2468682"/>
            <a:ext cx="823129" cy="2057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1" name="Ovál 10"/>
          <p:cNvSpPr/>
          <p:nvPr/>
        </p:nvSpPr>
        <p:spPr>
          <a:xfrm>
            <a:off x="8487316" y="2632744"/>
            <a:ext cx="823129" cy="12078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6" name="Šipka nahoru 5"/>
          <p:cNvSpPr/>
          <p:nvPr/>
        </p:nvSpPr>
        <p:spPr>
          <a:xfrm>
            <a:off x="3900986" y="5829796"/>
            <a:ext cx="205783" cy="40749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3" name="Šipka nahoru 12"/>
          <p:cNvSpPr/>
          <p:nvPr/>
        </p:nvSpPr>
        <p:spPr>
          <a:xfrm>
            <a:off x="6356448" y="5774837"/>
            <a:ext cx="205783" cy="40749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4" name="Šipka nahoru 13"/>
          <p:cNvSpPr/>
          <p:nvPr/>
        </p:nvSpPr>
        <p:spPr>
          <a:xfrm>
            <a:off x="8811909" y="5700728"/>
            <a:ext cx="205783" cy="40749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5" name="Obdélník 14"/>
          <p:cNvSpPr/>
          <p:nvPr/>
        </p:nvSpPr>
        <p:spPr>
          <a:xfrm>
            <a:off x="2161824" y="5848882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40 %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4590708" y="5797512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60 %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7139223" y="5705609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70 %</a:t>
            </a:r>
          </a:p>
        </p:txBody>
      </p:sp>
    </p:spTree>
    <p:extLst>
      <p:ext uri="{BB962C8B-B14F-4D97-AF65-F5344CB8AC3E}">
        <p14:creationId xmlns:p14="http://schemas.microsoft.com/office/powerpoint/2010/main" val="319184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6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3206" y="113122"/>
            <a:ext cx="10845615" cy="1273844"/>
          </a:xfrm>
        </p:spPr>
        <p:txBody>
          <a:bodyPr>
            <a:normAutofit/>
          </a:bodyPr>
          <a:lstStyle/>
          <a:p>
            <a:r>
              <a:rPr lang="cs-CZ" altLang="cs-CZ" sz="4800" dirty="0" err="1">
                <a:latin typeface="Technika Light" panose="00000300000000000000" pitchFamily="2" charset="-18"/>
              </a:rPr>
              <a:t>Technologicko</a:t>
            </a:r>
            <a:r>
              <a:rPr lang="cs-CZ" altLang="cs-CZ" sz="4800" dirty="0">
                <a:latin typeface="Technika Light" panose="00000300000000000000" pitchFamily="2" charset="-18"/>
              </a:rPr>
              <a:t> materiálový </a:t>
            </a:r>
            <a:r>
              <a:rPr lang="cs-CZ" altLang="cs-CZ" sz="4800" dirty="0" smtClean="0">
                <a:latin typeface="Technika Light" panose="00000300000000000000" pitchFamily="2" charset="-18"/>
              </a:rPr>
              <a:t>vývoj</a:t>
            </a:r>
            <a:endParaRPr lang="cs-CZ" altLang="cs-CZ" sz="4800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14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76108" y="1919928"/>
            <a:ext cx="8684296" cy="1783448"/>
          </a:xfrm>
        </p:spPr>
        <p:txBody>
          <a:bodyPr>
            <a:normAutofit/>
          </a:bodyPr>
          <a:lstStyle/>
          <a:p>
            <a:pPr lvl="1"/>
            <a:r>
              <a:rPr lang="cs-CZ" sz="2800" dirty="0">
                <a:latin typeface="Technika Light" panose="00000300000000000000" pitchFamily="2" charset="-18"/>
              </a:rPr>
              <a:t>asfaltová stabilizace </a:t>
            </a:r>
            <a:r>
              <a:rPr lang="cs-CZ" sz="2800" dirty="0" smtClean="0">
                <a:latin typeface="Technika Light" panose="00000300000000000000" pitchFamily="2" charset="-18"/>
              </a:rPr>
              <a:t>SA – 70 % RA</a:t>
            </a:r>
          </a:p>
          <a:p>
            <a:pPr lvl="1"/>
            <a:r>
              <a:rPr lang="cs-CZ" altLang="cs-CZ" sz="2800" dirty="0" err="1" smtClean="0">
                <a:latin typeface="Technika Light" panose="00000300000000000000" pitchFamily="2" charset="-18"/>
              </a:rPr>
              <a:t>Valorcol</a:t>
            </a:r>
            <a:r>
              <a:rPr lang="cs-CZ" altLang="cs-CZ" sz="2800" dirty="0" smtClean="0">
                <a:latin typeface="Technika Light" panose="00000300000000000000" pitchFamily="2" charset="-18"/>
              </a:rPr>
              <a:t> – 75 % RA – studená směs</a:t>
            </a:r>
          </a:p>
          <a:p>
            <a:pPr lvl="1"/>
            <a:r>
              <a:rPr lang="cs-CZ" altLang="cs-CZ" sz="2800" dirty="0">
                <a:latin typeface="Technika Light" panose="00000300000000000000" pitchFamily="2" charset="-18"/>
              </a:rPr>
              <a:t>řešení 100 % RA (na místě – na obalovně</a:t>
            </a:r>
            <a:r>
              <a:rPr lang="cs-CZ" altLang="cs-CZ" sz="2800" dirty="0" smtClean="0">
                <a:latin typeface="Technika Light" panose="00000300000000000000" pitchFamily="2" charset="-18"/>
              </a:rPr>
              <a:t>)</a:t>
            </a:r>
            <a:endParaRPr lang="cs-CZ" altLang="cs-CZ" sz="2800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2295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18435" y="0"/>
            <a:ext cx="10018713" cy="1752599"/>
          </a:xfrm>
        </p:spPr>
        <p:txBody>
          <a:bodyPr/>
          <a:lstStyle/>
          <a:p>
            <a:r>
              <a:rPr lang="cs-CZ" dirty="0">
                <a:latin typeface="Technika Light" panose="00000300000000000000" pitchFamily="2" charset="-18"/>
              </a:rPr>
              <a:t>Pokusný úsek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4590" y="1752599"/>
            <a:ext cx="4629106" cy="3270379"/>
          </a:xfrm>
        </p:spPr>
        <p:txBody>
          <a:bodyPr>
            <a:normAutofit/>
          </a:bodyPr>
          <a:lstStyle/>
          <a:p>
            <a:r>
              <a:rPr lang="cs-CZ" dirty="0">
                <a:latin typeface="Technika Light" panose="00000300000000000000" pitchFamily="2" charset="-18"/>
              </a:rPr>
              <a:t>III/2851 Vilantice – Dubenec</a:t>
            </a:r>
          </a:p>
          <a:p>
            <a:r>
              <a:rPr lang="cs-CZ" dirty="0">
                <a:latin typeface="Technika Light" panose="00000300000000000000" pitchFamily="2" charset="-18"/>
              </a:rPr>
              <a:t>okres Trutnov, Královehradecký kraj</a:t>
            </a:r>
          </a:p>
          <a:p>
            <a:r>
              <a:rPr lang="cs-CZ" dirty="0">
                <a:latin typeface="Technika Light" panose="00000300000000000000" pitchFamily="2" charset="-18"/>
              </a:rPr>
              <a:t>délka 1 860 m</a:t>
            </a:r>
          </a:p>
          <a:p>
            <a:r>
              <a:rPr lang="cs-CZ" dirty="0">
                <a:latin typeface="Technika Light" panose="00000300000000000000" pitchFamily="2" charset="-18"/>
              </a:rPr>
              <a:t>Rozdělen na 3 stejné úseky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92" y="1752599"/>
            <a:ext cx="5691486" cy="32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5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7692" y="1646011"/>
            <a:ext cx="10018713" cy="914400"/>
          </a:xfrm>
        </p:spPr>
        <p:txBody>
          <a:bodyPr/>
          <a:lstStyle/>
          <a:p>
            <a:r>
              <a:rPr lang="cs-CZ" b="1" dirty="0">
                <a:latin typeface="Technika Light" panose="00000300000000000000" pitchFamily="2" charset="-18"/>
              </a:rPr>
              <a:t>Přehled úseků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692" y="2903322"/>
            <a:ext cx="10788203" cy="224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5509" y="292024"/>
            <a:ext cx="11706111" cy="914400"/>
          </a:xfrm>
        </p:spPr>
        <p:txBody>
          <a:bodyPr/>
          <a:lstStyle/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Referenční </a:t>
            </a:r>
            <a:r>
              <a:rPr lang="cs-CZ" dirty="0">
                <a:latin typeface="Technika Light" panose="00000300000000000000" pitchFamily="2" charset="-18"/>
              </a:rPr>
              <a:t>úsek – úsek č.1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441541" y="1385333"/>
            <a:ext cx="9470079" cy="1257888"/>
          </a:xfrm>
          <a:solidFill>
            <a:srgbClr val="FFFFCC"/>
          </a:solidFill>
        </p:spPr>
        <p:txBody>
          <a:bodyPr/>
          <a:lstStyle/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ACO 11+ 50/70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40 mm ČSN EN 13108-1</a:t>
            </a:r>
            <a:endParaRPr lang="cs-CZ" dirty="0">
              <a:latin typeface="Technika Light" panose="00000300000000000000" pitchFamily="2" charset="-18"/>
            </a:endParaRPr>
          </a:p>
          <a:p>
            <a:pPr algn="ctr"/>
            <a:r>
              <a:rPr lang="cs-CZ" dirty="0">
                <a:latin typeface="Technika Light" panose="00000300000000000000" pitchFamily="2" charset="-18"/>
              </a:rPr>
              <a:t>ACL 16+ 50/70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60 mm ČSN EN 13108-1 </a:t>
            </a:r>
            <a:endParaRPr lang="cs-CZ" dirty="0">
              <a:latin typeface="Technika Light" panose="00000300000000000000" pitchFamily="2" charset="-18"/>
            </a:endParaRP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RS 0/32 CA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180mm TP 208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0" y="3282161"/>
            <a:ext cx="10018713" cy="1004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>
                <a:latin typeface="Technika Light" panose="00000300000000000000" pitchFamily="2" charset="-18"/>
              </a:rPr>
              <a:t>Úsek 2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2441541" y="3116676"/>
            <a:ext cx="9470079" cy="1411269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Mikrokoberec 0/11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10 mm ČSN 73 6130</a:t>
            </a: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ACP 16+ 50/70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60 mm ČSN EN 13108-1 </a:t>
            </a: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RS 0/32 CA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180 mm TP 208 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0" y="5172815"/>
            <a:ext cx="10018713" cy="1319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>
                <a:latin typeface="Technika Light" panose="00000300000000000000" pitchFamily="2" charset="-18"/>
              </a:rPr>
              <a:t>Úsek 3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2441542" y="4925441"/>
            <a:ext cx="9470079" cy="1813883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Mikrokoberec 0/8 20 mm ČSN 73 6130 </a:t>
            </a: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Jednovrstvý nátěr JN 0/8</a:t>
            </a: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ACP 16+ 50/70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60 mm ČSN EN 13108-1 </a:t>
            </a:r>
          </a:p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RS 0/32 CA </a:t>
            </a:r>
            <a:r>
              <a:rPr lang="cs-CZ" dirty="0" err="1" smtClean="0">
                <a:latin typeface="Technika Light" panose="00000300000000000000" pitchFamily="2" charset="-18"/>
              </a:rPr>
              <a:t>tl</a:t>
            </a:r>
            <a:r>
              <a:rPr lang="cs-CZ" dirty="0" smtClean="0">
                <a:latin typeface="Technika Light" panose="00000300000000000000" pitchFamily="2" charset="-18"/>
              </a:rPr>
              <a:t>. 180 mm TP208 </a:t>
            </a:r>
            <a:endParaRPr lang="cs-CZ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27751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782391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Technika Light" panose="00000300000000000000" pitchFamily="2" charset="-18"/>
              </a:rPr>
              <a:t>Náklady na m² pro úsek č.1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09" y="782391"/>
            <a:ext cx="10018713" cy="3510491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Technika Light" panose="00000300000000000000" pitchFamily="2" charset="-18"/>
              </a:rPr>
              <a:t>Celková délka úseku </a:t>
            </a:r>
            <a:r>
              <a:rPr lang="cs-CZ" sz="2000" dirty="0" smtClean="0">
                <a:latin typeface="Technika Light" panose="00000300000000000000" pitchFamily="2" charset="-18"/>
              </a:rPr>
              <a:t>660 </a:t>
            </a:r>
            <a:r>
              <a:rPr lang="cs-CZ" sz="2000" dirty="0">
                <a:latin typeface="Technika Light" panose="00000300000000000000" pitchFamily="2" charset="-18"/>
              </a:rPr>
              <a:t>m</a:t>
            </a:r>
          </a:p>
          <a:p>
            <a:r>
              <a:rPr lang="cs-CZ" sz="2000" dirty="0">
                <a:latin typeface="Technika Light" panose="00000300000000000000" pitchFamily="2" charset="-18"/>
              </a:rPr>
              <a:t>Odfrézování vrstev v tloušťce 100 mm</a:t>
            </a:r>
          </a:p>
          <a:p>
            <a:r>
              <a:rPr lang="cs-CZ" sz="2000" dirty="0">
                <a:latin typeface="Technika Light" panose="00000300000000000000" pitchFamily="2" charset="-18"/>
              </a:rPr>
              <a:t>Recyklace za studena v </a:t>
            </a:r>
            <a:r>
              <a:rPr lang="cs-CZ" sz="2000" dirty="0" err="1">
                <a:latin typeface="Technika Light" panose="00000300000000000000" pitchFamily="2" charset="-18"/>
              </a:rPr>
              <a:t>tl</a:t>
            </a:r>
            <a:r>
              <a:rPr lang="cs-CZ" sz="2000" dirty="0">
                <a:latin typeface="Technika Light" panose="00000300000000000000" pitchFamily="2" charset="-18"/>
              </a:rPr>
              <a:t>. 180 mm – v délce  300 m s odlišnou kombinací pojiv: </a:t>
            </a:r>
          </a:p>
          <a:p>
            <a:pPr lvl="2"/>
            <a:r>
              <a:rPr lang="cs-CZ" sz="2000" dirty="0">
                <a:latin typeface="Technika Light" panose="00000300000000000000" pitchFamily="2" charset="-18"/>
              </a:rPr>
              <a:t>varianta 1 – 4 % cement + 2 % asfaltová emulze</a:t>
            </a:r>
          </a:p>
          <a:p>
            <a:pPr lvl="2"/>
            <a:r>
              <a:rPr lang="cs-CZ" sz="2000" dirty="0">
                <a:latin typeface="Technika Light" panose="00000300000000000000" pitchFamily="2" charset="-18"/>
              </a:rPr>
              <a:t>varianta 2 -  1 % cement + 4% SOFRIX + 2% asfaltová emulze</a:t>
            </a:r>
          </a:p>
          <a:p>
            <a:r>
              <a:rPr lang="cs-CZ" sz="2000" dirty="0">
                <a:latin typeface="Technika Light" panose="00000300000000000000" pitchFamily="2" charset="-18"/>
              </a:rPr>
              <a:t>Pokládka </a:t>
            </a:r>
            <a:r>
              <a:rPr lang="cs-CZ" sz="2000" dirty="0" err="1" smtClean="0">
                <a:latin typeface="Technika Light" panose="00000300000000000000" pitchFamily="2" charset="-18"/>
              </a:rPr>
              <a:t>tl</a:t>
            </a:r>
            <a:r>
              <a:rPr lang="cs-CZ" sz="2000" dirty="0" smtClean="0">
                <a:latin typeface="Technika Light" panose="00000300000000000000" pitchFamily="2" charset="-18"/>
              </a:rPr>
              <a:t>. 100 </a:t>
            </a:r>
            <a:r>
              <a:rPr lang="cs-CZ" sz="2000" dirty="0">
                <a:latin typeface="Technika Light" panose="00000300000000000000" pitchFamily="2" charset="-18"/>
              </a:rPr>
              <a:t>mm stmelené asfaltové vrstvy</a:t>
            </a:r>
            <a:endParaRPr lang="cs-CZ" sz="2000" b="1" dirty="0">
              <a:latin typeface="Technika Light" panose="00000300000000000000" pitchFamily="2" charset="-18"/>
            </a:endParaRPr>
          </a:p>
          <a:p>
            <a:pPr marL="914400" lvl="2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627" y="3291805"/>
            <a:ext cx="9410106" cy="316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09" y="991674"/>
            <a:ext cx="10018713" cy="3124201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Technika Light" panose="00000300000000000000" pitchFamily="2" charset="-18"/>
              </a:rPr>
              <a:t>Celková délka úseku 600 m</a:t>
            </a:r>
          </a:p>
          <a:p>
            <a:r>
              <a:rPr lang="cs-CZ" sz="2000" dirty="0">
                <a:latin typeface="Technika Light" panose="00000300000000000000" pitchFamily="2" charset="-18"/>
              </a:rPr>
              <a:t>Odfrézování vrstev v tloušťce 70 mm</a:t>
            </a:r>
          </a:p>
          <a:p>
            <a:r>
              <a:rPr lang="cs-CZ" sz="2000" dirty="0">
                <a:latin typeface="Technika Light" panose="00000300000000000000" pitchFamily="2" charset="-18"/>
              </a:rPr>
              <a:t>Recyklace za studena v </a:t>
            </a:r>
            <a:r>
              <a:rPr lang="cs-CZ" sz="2000" dirty="0" err="1">
                <a:latin typeface="Technika Light" panose="00000300000000000000" pitchFamily="2" charset="-18"/>
              </a:rPr>
              <a:t>tl</a:t>
            </a:r>
            <a:r>
              <a:rPr lang="cs-CZ" sz="2000" dirty="0">
                <a:latin typeface="Technika Light" panose="00000300000000000000" pitchFamily="2" charset="-18"/>
              </a:rPr>
              <a:t>. 180 mm – v délce  300 m s odlišnou kombinací pojiv: </a:t>
            </a:r>
          </a:p>
          <a:p>
            <a:pPr lvl="2"/>
            <a:r>
              <a:rPr lang="cs-CZ" sz="2000" dirty="0" smtClean="0">
                <a:latin typeface="Technika Light" panose="00000300000000000000" pitchFamily="2" charset="-18"/>
              </a:rPr>
              <a:t>varianta </a:t>
            </a:r>
            <a:r>
              <a:rPr lang="cs-CZ" sz="2000" dirty="0">
                <a:latin typeface="Technika Light" panose="00000300000000000000" pitchFamily="2" charset="-18"/>
              </a:rPr>
              <a:t>1 – 4 % cement + 2 % asfaltová </a:t>
            </a:r>
            <a:r>
              <a:rPr lang="cs-CZ" sz="2000" dirty="0" smtClean="0">
                <a:latin typeface="Technika Light" panose="00000300000000000000" pitchFamily="2" charset="-18"/>
              </a:rPr>
              <a:t>emulze</a:t>
            </a:r>
          </a:p>
          <a:p>
            <a:pPr lvl="2"/>
            <a:r>
              <a:rPr lang="cs-CZ" sz="2000" dirty="0">
                <a:latin typeface="Technika Light" panose="00000300000000000000" pitchFamily="2" charset="-18"/>
              </a:rPr>
              <a:t>varianta 2 -  1 % cement + 4% SOFRIX + 2% asfaltová </a:t>
            </a:r>
            <a:r>
              <a:rPr lang="cs-CZ" sz="2000" dirty="0" smtClean="0">
                <a:latin typeface="Technika Light" panose="00000300000000000000" pitchFamily="2" charset="-18"/>
              </a:rPr>
              <a:t>emulze</a:t>
            </a:r>
            <a:endParaRPr lang="cs-CZ" sz="2000" dirty="0">
              <a:latin typeface="Technika Light" panose="00000300000000000000" pitchFamily="2" charset="-18"/>
            </a:endParaRPr>
          </a:p>
          <a:p>
            <a:r>
              <a:rPr lang="cs-CZ" sz="2000" dirty="0" smtClean="0">
                <a:latin typeface="Technika Light" panose="00000300000000000000" pitchFamily="2" charset="-18"/>
              </a:rPr>
              <a:t>Pokládka tl.60 </a:t>
            </a:r>
            <a:r>
              <a:rPr lang="cs-CZ" sz="2000" dirty="0">
                <a:latin typeface="Technika Light" panose="00000300000000000000" pitchFamily="2" charset="-18"/>
              </a:rPr>
              <a:t>mm stmelené asfaltové vrstvy + pokládka emulzního mikrokoberce</a:t>
            </a:r>
            <a:endParaRPr lang="cs-CZ" sz="2000" b="1" dirty="0">
              <a:latin typeface="Technika Light" panose="00000300000000000000" pitchFamily="2" charset="-18"/>
            </a:endParaRPr>
          </a:p>
          <a:p>
            <a:endParaRPr lang="cs-CZ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1484309" y="144888"/>
            <a:ext cx="10018713" cy="846786"/>
          </a:xfrm>
        </p:spPr>
        <p:txBody>
          <a:bodyPr/>
          <a:lstStyle/>
          <a:p>
            <a:r>
              <a:rPr lang="cs-CZ" dirty="0">
                <a:latin typeface="Technika Light" panose="00000300000000000000" pitchFamily="2" charset="-18"/>
              </a:rPr>
              <a:t>Náklady na m² pro úsek č.2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42" y="3583178"/>
            <a:ext cx="8518357" cy="315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9848" y="182034"/>
            <a:ext cx="10058400" cy="1029947"/>
          </a:xfrm>
        </p:spPr>
        <p:txBody>
          <a:bodyPr/>
          <a:lstStyle/>
          <a:p>
            <a:r>
              <a:rPr lang="cs-CZ" dirty="0" smtClean="0">
                <a:latin typeface="Technika Light" panose="00000300000000000000" pitchFamily="2" charset="-18"/>
              </a:rPr>
              <a:t>ASFALTOVÉ VOZOVKY AV19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25586" t="15833" r="13165" b="8554"/>
          <a:stretch/>
        </p:blipFill>
        <p:spPr>
          <a:xfrm>
            <a:off x="1379913" y="1146093"/>
            <a:ext cx="7872152" cy="546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6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603315" y="628650"/>
            <a:ext cx="11588685" cy="300355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Celková délka úseku 600 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Odfrézování vrstev v tloušťce 80 mm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Recyklace za studena v </a:t>
            </a:r>
            <a:r>
              <a:rPr lang="cs-CZ" sz="2000" dirty="0" err="1">
                <a:latin typeface="Technika Light" panose="00000300000000000000" pitchFamily="2" charset="-18"/>
              </a:rPr>
              <a:t>tl</a:t>
            </a:r>
            <a:r>
              <a:rPr lang="cs-CZ" sz="2000" dirty="0">
                <a:latin typeface="Technika Light" panose="00000300000000000000" pitchFamily="2" charset="-18"/>
              </a:rPr>
              <a:t>. 180 mm – v délce  300 m s odlišnou kombinací pojiv: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varianta 1 – 4 % cement + 2 % asfaltová emulze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varianta 2 -  1 % cement + 4% SOFRIX + 2% asfaltová emulze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Pokládka </a:t>
            </a:r>
            <a:r>
              <a:rPr lang="cs-CZ" sz="2000" dirty="0" smtClean="0">
                <a:latin typeface="Technika Light" panose="00000300000000000000" pitchFamily="2" charset="-18"/>
              </a:rPr>
              <a:t>tl.60 </a:t>
            </a:r>
            <a:r>
              <a:rPr lang="cs-CZ" sz="2000" dirty="0">
                <a:latin typeface="Technika Light" panose="00000300000000000000" pitchFamily="2" charset="-18"/>
              </a:rPr>
              <a:t>mm stmelené asfaltové vrstvy, jednovrstvého nátěru a v pokládce emulzního dvojvrstvého mikrokoberce</a:t>
            </a:r>
            <a:endParaRPr lang="cs-CZ" sz="2000" b="1" dirty="0">
              <a:latin typeface="Technika Light" panose="00000300000000000000" pitchFamily="2" charset="-18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ctrTitle" idx="4294967295"/>
          </p:nvPr>
        </p:nvSpPr>
        <p:spPr>
          <a:xfrm>
            <a:off x="3400425" y="0"/>
            <a:ext cx="8791575" cy="757238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latin typeface="Technika Light" panose="00000300000000000000" pitchFamily="2" charset="-18"/>
              </a:rPr>
              <a:t>Náklady na m² pro úsek č.3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153" y="3424348"/>
            <a:ext cx="6672172" cy="324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1053921" y="129852"/>
            <a:ext cx="10018713" cy="1319134"/>
          </a:xfrm>
        </p:spPr>
        <p:txBody>
          <a:bodyPr>
            <a:normAutofit/>
          </a:bodyPr>
          <a:lstStyle/>
          <a:p>
            <a:r>
              <a:rPr lang="cs-CZ" sz="4000" dirty="0" smtClean="0">
                <a:latin typeface="Technika Light" panose="00000300000000000000" pitchFamily="2" charset="-18"/>
              </a:rPr>
              <a:t>Standardní oprava</a:t>
            </a:r>
            <a:endParaRPr lang="cs-CZ" sz="4000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167043" y="1543254"/>
            <a:ext cx="10018713" cy="2563740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ACO 11+ 50/70 </a:t>
            </a:r>
            <a:r>
              <a:rPr lang="cs-CZ" sz="2400" dirty="0" err="1" smtClean="0"/>
              <a:t>tl</a:t>
            </a:r>
            <a:r>
              <a:rPr lang="cs-CZ" sz="2400" dirty="0" smtClean="0"/>
              <a:t>. 40 mm ČSN EN 13108-1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ACP 16 + 50/70 </a:t>
            </a:r>
            <a:r>
              <a:rPr lang="cs-CZ" sz="2400" dirty="0" err="1" smtClean="0"/>
              <a:t>tl</a:t>
            </a:r>
            <a:r>
              <a:rPr lang="cs-CZ" sz="2400" dirty="0" smtClean="0"/>
              <a:t>. 60 mm ČSN EN 13108-1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SC C</a:t>
            </a:r>
            <a:r>
              <a:rPr lang="cs-CZ" sz="2400" baseline="-25000" dirty="0" smtClean="0"/>
              <a:t>3/4 </a:t>
            </a:r>
            <a:r>
              <a:rPr lang="cs-CZ" sz="2400" dirty="0" smtClean="0"/>
              <a:t> C </a:t>
            </a:r>
            <a:r>
              <a:rPr lang="cs-CZ" sz="2400" dirty="0" err="1" smtClean="0"/>
              <a:t>tl</a:t>
            </a:r>
            <a:r>
              <a:rPr lang="cs-CZ" sz="2400" dirty="0" smtClean="0"/>
              <a:t>. 180 mm ČSN EN 14227-1</a:t>
            </a:r>
            <a:endParaRPr lang="cs-CZ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81248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1187495" y="167425"/>
            <a:ext cx="8791374" cy="75782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sz="4000" dirty="0" smtClean="0">
                <a:latin typeface="Technika Light" panose="00000300000000000000" pitchFamily="2" charset="-18"/>
              </a:rPr>
              <a:t>Náklady na m² standardní opravy</a:t>
            </a:r>
            <a:endParaRPr lang="cs-CZ" sz="4000" dirty="0">
              <a:latin typeface="Technika Light" panose="00000300000000000000" pitchFamily="2" charset="-18"/>
            </a:endParaRPr>
          </a:p>
        </p:txBody>
      </p:sp>
      <p:sp>
        <p:nvSpPr>
          <p:cNvPr id="5" name="Podnadpis 2"/>
          <p:cNvSpPr>
            <a:spLocks noGrp="1"/>
          </p:cNvSpPr>
          <p:nvPr>
            <p:ph type="subTitle" idx="4294967295"/>
          </p:nvPr>
        </p:nvSpPr>
        <p:spPr>
          <a:xfrm>
            <a:off x="433633" y="1039813"/>
            <a:ext cx="11758367" cy="1677987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Celková délka úseku 600 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>
                <a:latin typeface="Technika Light" panose="00000300000000000000" pitchFamily="2" charset="-18"/>
              </a:rPr>
              <a:t>Odfrézování </a:t>
            </a:r>
            <a:r>
              <a:rPr lang="cs-CZ" sz="2000" dirty="0" smtClean="0">
                <a:latin typeface="Technika Light" panose="00000300000000000000" pitchFamily="2" charset="-18"/>
              </a:rPr>
              <a:t>vrstev případně vybourání stávajících konstrukčních vrstev </a:t>
            </a:r>
            <a:r>
              <a:rPr lang="cs-CZ" sz="2000" dirty="0" err="1" smtClean="0">
                <a:latin typeface="Technika Light" panose="00000300000000000000" pitchFamily="2" charset="-18"/>
              </a:rPr>
              <a:t>tl</a:t>
            </a:r>
            <a:r>
              <a:rPr lang="cs-CZ" sz="2000" dirty="0" smtClean="0">
                <a:latin typeface="Technika Light" panose="00000300000000000000" pitchFamily="2" charset="-18"/>
              </a:rPr>
              <a:t>. 280 mm</a:t>
            </a:r>
            <a:endParaRPr lang="cs-CZ" sz="2000" dirty="0">
              <a:latin typeface="Technika Light" panose="00000300000000000000" pitchFamily="2" charset="-18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echnika Light" panose="00000300000000000000" pitchFamily="2" charset="-18"/>
              </a:rPr>
              <a:t>Pokládka tl.100 </a:t>
            </a:r>
            <a:r>
              <a:rPr lang="cs-CZ" sz="2000" dirty="0">
                <a:latin typeface="Technika Light" panose="00000300000000000000" pitchFamily="2" charset="-18"/>
              </a:rPr>
              <a:t>mm stmelené asfaltové </a:t>
            </a:r>
            <a:r>
              <a:rPr lang="cs-CZ" sz="2000" dirty="0" smtClean="0">
                <a:latin typeface="Technika Light" panose="00000300000000000000" pitchFamily="2" charset="-18"/>
              </a:rPr>
              <a:t>vrstvy a pokládka </a:t>
            </a:r>
            <a:r>
              <a:rPr lang="cs-CZ" sz="2000" dirty="0" err="1" smtClean="0">
                <a:latin typeface="Technika Light" panose="00000300000000000000" pitchFamily="2" charset="-18"/>
              </a:rPr>
              <a:t>tl</a:t>
            </a:r>
            <a:r>
              <a:rPr lang="cs-CZ" sz="2000" dirty="0" smtClean="0">
                <a:latin typeface="Technika Light" panose="00000300000000000000" pitchFamily="2" charset="-18"/>
              </a:rPr>
              <a:t>. 180 mm SC </a:t>
            </a:r>
            <a:r>
              <a:rPr lang="cs-CZ" sz="2000" dirty="0" smtClean="0">
                <a:latin typeface="Technika Light" panose="00000300000000000000" pitchFamily="2" charset="-18"/>
              </a:rPr>
              <a:t>C</a:t>
            </a:r>
            <a:r>
              <a:rPr lang="cs-CZ" sz="2000" baseline="-25000" dirty="0" smtClean="0">
                <a:latin typeface="Technika Light" panose="00000300000000000000" pitchFamily="2" charset="-18"/>
              </a:rPr>
              <a:t>3/4</a:t>
            </a:r>
            <a:endParaRPr lang="cs-CZ" sz="2000" b="1" baseline="-25000" dirty="0">
              <a:latin typeface="Technika Light" panose="00000300000000000000" pitchFamily="2" charset="-18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082" y="2516502"/>
            <a:ext cx="5446199" cy="396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75" y="102886"/>
            <a:ext cx="10911620" cy="1609344"/>
          </a:xfrm>
        </p:spPr>
        <p:txBody>
          <a:bodyPr/>
          <a:lstStyle/>
          <a:p>
            <a:pPr algn="ctr"/>
            <a:r>
              <a:rPr lang="cs-CZ" altLang="cs-CZ" dirty="0" smtClean="0">
                <a:latin typeface="Technika Light" panose="00000300000000000000" pitchFamily="2" charset="-18"/>
              </a:rPr>
              <a:t>Protismykové vlastnosti povrchu vozovek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23</a:t>
            </a:fld>
            <a:endParaRPr lang="cs-CZ" dirty="0"/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E7C9607E-C43D-4C55-B8CC-15E3E0A9B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6107" y="5812007"/>
            <a:ext cx="6888244" cy="66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 sz="2400" b="1">
                <a:solidFill>
                  <a:srgbClr val="3B3D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cs-CZ" altLang="cs-CZ" sz="1524" b="0" i="1" dirty="0">
                <a:latin typeface="Technika Light" panose="00000300000000000000" pitchFamily="2" charset="-18"/>
              </a:rPr>
              <a:t>Mapa s vyznačenými lomy a hodnotou </a:t>
            </a:r>
            <a:r>
              <a:rPr lang="cs-CZ" altLang="cs-CZ" sz="1524" b="0" i="1" dirty="0" err="1">
                <a:latin typeface="Technika Light" panose="00000300000000000000" pitchFamily="2" charset="-18"/>
              </a:rPr>
              <a:t>ohladitelnosti</a:t>
            </a:r>
            <a:r>
              <a:rPr lang="cs-CZ" altLang="cs-CZ" sz="1524" b="0" i="1" dirty="0">
                <a:latin typeface="Technika Light" panose="00000300000000000000" pitchFamily="2" charset="-18"/>
              </a:rPr>
              <a:t> PSV produkovaného kameniva podle Pasportizace lomů přírodního kameniva ČR .</a:t>
            </a:r>
          </a:p>
        </p:txBody>
      </p:sp>
      <p:pic>
        <p:nvPicPr>
          <p:cNvPr id="11266" name="Obrázek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480" y="2057117"/>
            <a:ext cx="5029704" cy="317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61984" y="3206701"/>
            <a:ext cx="551634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Chybějící zdroje</a:t>
            </a:r>
          </a:p>
        </p:txBody>
      </p:sp>
    </p:spTree>
    <p:extLst>
      <p:ext uri="{BB962C8B-B14F-4D97-AF65-F5344CB8AC3E}">
        <p14:creationId xmlns:p14="http://schemas.microsoft.com/office/powerpoint/2010/main" val="6586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9576" y="49430"/>
            <a:ext cx="10058400" cy="1609344"/>
          </a:xfrm>
        </p:spPr>
        <p:txBody>
          <a:bodyPr/>
          <a:lstStyle/>
          <a:p>
            <a:pPr algn="ctr"/>
            <a:r>
              <a:rPr lang="cs-CZ" altLang="cs-CZ" dirty="0" smtClean="0">
                <a:latin typeface="Technika Light" panose="00000300000000000000" pitchFamily="2" charset="-18"/>
              </a:rPr>
              <a:t>Protismykové vlastnosti povrchu vozovek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24</a:t>
            </a:fld>
            <a:endParaRPr lang="cs-CZ" dirty="0"/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E7C9607E-C43D-4C55-B8CC-15E3E0A9B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845" y="5903841"/>
            <a:ext cx="5210864" cy="66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 sz="2400" b="1">
                <a:solidFill>
                  <a:srgbClr val="3B3D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cs-CZ" altLang="cs-CZ" sz="1524" b="0" i="1" dirty="0">
                <a:latin typeface="Technika Light" panose="00000300000000000000" pitchFamily="2" charset="-18"/>
              </a:rPr>
              <a:t>Průběh součinitele tření po ohlazení FAP v závislosti na počtu pojezdů kuželíky pro asfaltové směsi typu SMA 11 S, vývrty ze zkušebního úseku na obalovně </a:t>
            </a:r>
            <a:r>
              <a:rPr lang="cs-CZ" altLang="cs-CZ" sz="1524" b="0" i="1" dirty="0" err="1">
                <a:latin typeface="Technika Light" panose="00000300000000000000" pitchFamily="2" charset="-18"/>
              </a:rPr>
              <a:t>Úžín</a:t>
            </a:r>
            <a:endParaRPr lang="cs-CZ" altLang="cs-CZ" sz="1524" b="0" i="1" dirty="0">
              <a:latin typeface="Technika Light" panose="00000300000000000000" pitchFamily="2" charset="-18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036078" y="1704811"/>
            <a:ext cx="494163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Hledání řešení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123" y="-175935"/>
            <a:ext cx="175976" cy="35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7105" tIns="43552" rIns="87105" bIns="43552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sz="1715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91" y="2612604"/>
            <a:ext cx="5315518" cy="317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Obrázek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009" y="2591882"/>
            <a:ext cx="1814686" cy="181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Obrázek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419" y="4633056"/>
            <a:ext cx="1814686" cy="183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2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600" b="1" dirty="0" smtClean="0">
                <a:latin typeface="Technika Light" panose="00000300000000000000" pitchFamily="2" charset="-18"/>
              </a:rPr>
              <a:t>TECHNICKÉ PŘEDPISY</a:t>
            </a:r>
            <a:endParaRPr lang="cs-CZ" sz="9600" b="1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43306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Inovace a zavedení technických předmětů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Normy 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ČSN </a:t>
            </a:r>
            <a:r>
              <a:rPr lang="cs-CZ" altLang="cs-CZ" dirty="0">
                <a:latin typeface="Technika Light" panose="00000300000000000000" pitchFamily="2" charset="-18"/>
              </a:rPr>
              <a:t>73 6121 Stavba vozovek - Hutněné asfaltové vrstvy – Provádění a kontrola shody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ČSN 73 6120 Stavba vozovek – Ostatní asfaltové vrstvy 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ČSN 73 6141 Požadavky na použití R-materiálu do asfaltových </a:t>
            </a:r>
            <a:r>
              <a:rPr lang="cs-CZ" altLang="cs-CZ" dirty="0" smtClean="0">
                <a:latin typeface="Technika Light" panose="00000300000000000000" pitchFamily="2" charset="-18"/>
              </a:rPr>
              <a:t>směsí</a:t>
            </a: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TKP a TP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TKP Kapitola 7 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TP 170 Navrhování vozovek pozemních </a:t>
            </a:r>
            <a:r>
              <a:rPr lang="cs-CZ" altLang="cs-CZ" dirty="0" smtClean="0">
                <a:latin typeface="Technika Light" panose="00000300000000000000" pitchFamily="2" charset="-18"/>
              </a:rPr>
              <a:t>komunikací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TP 87 Navrhování údržby a oprav netuhých vozovek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330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950" y="282804"/>
            <a:ext cx="11928049" cy="1923067"/>
          </a:xfrm>
        </p:spPr>
        <p:txBody>
          <a:bodyPr>
            <a:normAutofit/>
          </a:bodyPr>
          <a:lstStyle/>
          <a:p>
            <a:pPr algn="ctr"/>
            <a:r>
              <a:rPr lang="cs-CZ" altLang="cs-CZ" dirty="0">
                <a:latin typeface="Technika Light" panose="00000300000000000000" pitchFamily="2" charset="-18"/>
              </a:rPr>
              <a:t>ČSN 73 6120 Stavba vozovek – Ostatní asfaltové vrstvy </a:t>
            </a:r>
            <a:endParaRPr lang="cs-CZ" alt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27</a:t>
            </a:fld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002564"/>
              </p:ext>
            </p:extLst>
          </p:nvPr>
        </p:nvGraphicFramePr>
        <p:xfrm>
          <a:off x="1473200" y="2755967"/>
          <a:ext cx="8128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82717861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612274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Typ asfaltové směsi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8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VMT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 C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531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SMA L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 D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184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ACP RBL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 E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656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AC Z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 F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096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BBTM NH, SMA NH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</a:t>
                      </a:r>
                      <a:r>
                        <a:rPr lang="cs-CZ" sz="2400" baseline="0" dirty="0" smtClean="0">
                          <a:latin typeface="Technika Light" panose="00000300000000000000" pitchFamily="2" charset="-18"/>
                        </a:rPr>
                        <a:t> G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31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SAL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latin typeface="Technika Light" panose="00000300000000000000" pitchFamily="2" charset="-18"/>
                        </a:rPr>
                        <a:t>Příloha H</a:t>
                      </a:r>
                      <a:endParaRPr lang="cs-CZ" sz="2400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334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97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>
            <a:extLst>
              <a:ext uri="{FF2B5EF4-FFF2-40B4-BE49-F238E27FC236}">
                <a16:creationId xmlns:a16="http://schemas.microsoft.com/office/drawing/2014/main" id="{423A5E2F-A069-4CF2-83DF-07AAF8176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76107" y="286313"/>
            <a:ext cx="8684296" cy="854075"/>
          </a:xfrm>
        </p:spPr>
        <p:txBody>
          <a:bodyPr>
            <a:normAutofit fontScale="90000"/>
          </a:bodyPr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Asfaltové směsi typu SMA L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A572C00B-0398-4709-B816-8EDE92C9EB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7AE8A-3EA7-40B5-9011-227D26DBDE7A}" type="slidenum">
              <a:rPr lang="cs-CZ" smtClean="0"/>
              <a:pPr/>
              <a:t>28</a:t>
            </a:fld>
            <a:endParaRPr lang="cs-CZ" dirty="0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E7C9607E-C43D-4C55-B8CC-15E3E0A9B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6107" y="5812007"/>
            <a:ext cx="6888244" cy="66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 sz="2400" b="1">
                <a:solidFill>
                  <a:srgbClr val="3B3D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cs-CZ" altLang="cs-CZ" sz="1524" b="0" i="1" dirty="0"/>
              <a:t>PERPETUAL PAVEMENT, DESIGN, IGOR RUTTMAR</a:t>
            </a:r>
          </a:p>
          <a:p>
            <a:pPr eaLnBrk="1" hangingPunct="1">
              <a:spcBef>
                <a:spcPct val="0"/>
              </a:spcBef>
            </a:pPr>
            <a:endParaRPr lang="cs-CZ" altLang="cs-CZ" sz="1524" b="0" i="1" dirty="0"/>
          </a:p>
          <a:p>
            <a:pPr eaLnBrk="1" hangingPunct="1">
              <a:spcBef>
                <a:spcPct val="0"/>
              </a:spcBef>
            </a:pPr>
            <a:r>
              <a:rPr lang="cs-CZ" altLang="cs-CZ" sz="1524" b="0" i="1" dirty="0"/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108" y="1677855"/>
            <a:ext cx="6702629" cy="391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3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600" b="1" dirty="0">
                <a:latin typeface="Technika Light" panose="00000300000000000000" pitchFamily="2" charset="-18"/>
              </a:rPr>
              <a:t>Asfaltová pojiva - vlastnosti, modifikace, zkoušení</a:t>
            </a:r>
          </a:p>
        </p:txBody>
      </p:sp>
    </p:spTree>
    <p:extLst>
      <p:ext uri="{BB962C8B-B14F-4D97-AF65-F5344CB8AC3E}">
        <p14:creationId xmlns:p14="http://schemas.microsoft.com/office/powerpoint/2010/main" val="98010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echnika Light" panose="00000300000000000000" pitchFamily="2" charset="-18"/>
              </a:rPr>
              <a:t>TÉMATA KONFERENCE</a:t>
            </a:r>
            <a:endParaRPr lang="cs-CZ" dirty="0">
              <a:latin typeface="Technika Light" panose="00000300000000000000" pitchFamily="2" charset="-1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>
                <a:latin typeface="Technika Light" panose="00000300000000000000" pitchFamily="2" charset="-18"/>
              </a:rPr>
              <a:t>Opětovné použití asfaltových směsí a recyklace;</a:t>
            </a:r>
          </a:p>
          <a:p>
            <a:r>
              <a:rPr lang="cs-CZ" sz="3200" dirty="0">
                <a:latin typeface="Technika Light" panose="00000300000000000000" pitchFamily="2" charset="-18"/>
              </a:rPr>
              <a:t>Zkoušení a výkonové hodnocení materiálů a konstrukcí vozovek;</a:t>
            </a:r>
          </a:p>
          <a:p>
            <a:r>
              <a:rPr lang="cs-CZ" sz="3200" dirty="0">
                <a:latin typeface="Technika Light" panose="00000300000000000000" pitchFamily="2" charset="-18"/>
              </a:rPr>
              <a:t>Technické normy a předpisy v oblasti asfaltových vozovek;</a:t>
            </a:r>
          </a:p>
          <a:p>
            <a:r>
              <a:rPr lang="cs-CZ" sz="3200" dirty="0">
                <a:latin typeface="Technika Light" panose="00000300000000000000" pitchFamily="2" charset="-18"/>
              </a:rPr>
              <a:t>Moderní a chytré asfaltové vozovky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546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05353" y="411957"/>
            <a:ext cx="11491274" cy="762000"/>
          </a:xfr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dirty="0" smtClean="0">
                <a:latin typeface="Technika Light" panose="00000300000000000000" pitchFamily="2" charset="-18"/>
              </a:rPr>
              <a:t>ASFALTOVÁ SMĚS – KOMPOZIT</a:t>
            </a:r>
            <a:endParaRPr lang="cs-CZ" dirty="0">
              <a:latin typeface="Technika Light" panose="00000300000000000000" pitchFamily="2" charset="-18"/>
            </a:endParaRPr>
          </a:p>
        </p:txBody>
      </p:sp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1" y="1828800"/>
            <a:ext cx="30511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6492710" y="2455675"/>
            <a:ext cx="2189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3200" dirty="0">
                <a:solidFill>
                  <a:srgbClr val="808080"/>
                </a:solidFill>
                <a:latin typeface="Technika Light" panose="00000300000000000000" pitchFamily="2" charset="-18"/>
              </a:rPr>
              <a:t>kamenivo</a:t>
            </a: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427481" y="2937624"/>
            <a:ext cx="45366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3200" dirty="0">
                <a:latin typeface="Technika Light" panose="00000300000000000000" pitchFamily="2" charset="-18"/>
              </a:rPr>
              <a:t>asfaltové pojivo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5257799" y="3419573"/>
            <a:ext cx="52153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3200" dirty="0">
                <a:solidFill>
                  <a:srgbClr val="FF0000"/>
                </a:solidFill>
                <a:latin typeface="Technika Light" panose="00000300000000000000" pitchFamily="2" charset="-18"/>
              </a:rPr>
              <a:t>vzduchové mezery</a:t>
            </a:r>
          </a:p>
        </p:txBody>
      </p:sp>
      <p:sp>
        <p:nvSpPr>
          <p:cNvPr id="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05353" y="5576886"/>
            <a:ext cx="11491274" cy="762000"/>
          </a:xfr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PROMĚNLIVÁ KVALITA</a:t>
            </a:r>
            <a:endParaRPr lang="cs-CZ" dirty="0">
              <a:solidFill>
                <a:srgbClr val="FF0000"/>
              </a:solidFill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02708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Zkoušení asfaltových pojiv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8252" y="2085775"/>
            <a:ext cx="5453500" cy="4050792"/>
          </a:xfrm>
          <a:solidFill>
            <a:srgbClr val="CCECFF"/>
          </a:solidFill>
        </p:spPr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Empirické zkoušky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Bod měknutí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Penetrace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Penetrační index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Bod lámavosti</a:t>
            </a:r>
            <a:endParaRPr lang="cs-CZ" altLang="cs-CZ" dirty="0">
              <a:latin typeface="Technika Light" panose="00000300000000000000" pitchFamily="2" charset="-18"/>
            </a:endParaRP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Funkční zkoušky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Viskozita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Skladovací stabilita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Komplexní modul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Horní kritická teplota, Dolní kritická </a:t>
            </a:r>
            <a:r>
              <a:rPr lang="cs-CZ" altLang="cs-CZ" dirty="0" smtClean="0">
                <a:latin typeface="Technika Light" panose="00000300000000000000" pitchFamily="2" charset="-18"/>
              </a:rPr>
              <a:t>teplota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MSCR 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Únava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31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 txBox="1">
            <a:spLocks noChangeArrowheads="1"/>
          </p:cNvSpPr>
          <p:nvPr/>
        </p:nvSpPr>
        <p:spPr>
          <a:xfrm>
            <a:off x="7644950" y="3367820"/>
            <a:ext cx="4176263" cy="1251314"/>
          </a:xfrm>
          <a:prstGeom prst="rect">
            <a:avLst/>
          </a:prstGeom>
          <a:solidFill>
            <a:srgbClr val="CCECFF"/>
          </a:solidFill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altLang="cs-CZ" dirty="0" smtClean="0">
                <a:latin typeface="Technika Light" panose="00000300000000000000" pitchFamily="2" charset="-18"/>
              </a:rPr>
              <a:t>NEZESTÁRLÁ POJIVA</a:t>
            </a: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ZESTÁRLÁ POJIVA – RTFOT</a:t>
            </a: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ZESTÁRLÁ POJIVA – RTFOT + PAV</a:t>
            </a:r>
          </a:p>
        </p:txBody>
      </p:sp>
      <p:sp>
        <p:nvSpPr>
          <p:cNvPr id="2" name="Obousměrná vodorovná šipka 1"/>
          <p:cNvSpPr/>
          <p:nvPr/>
        </p:nvSpPr>
        <p:spPr>
          <a:xfrm>
            <a:off x="6023728" y="3808429"/>
            <a:ext cx="1432874" cy="54675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43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600" b="1" dirty="0">
                <a:latin typeface="Technika Light" panose="00000300000000000000" pitchFamily="2" charset="-18"/>
              </a:rPr>
              <a:t>Moderní a chytré asfaltové vozovky </a:t>
            </a:r>
          </a:p>
        </p:txBody>
      </p:sp>
    </p:spTree>
    <p:extLst>
      <p:ext uri="{BB962C8B-B14F-4D97-AF65-F5344CB8AC3E}">
        <p14:creationId xmlns:p14="http://schemas.microsoft.com/office/powerpoint/2010/main" val="1638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4" name="Picture 14" descr="https://ars.els-cdn.com/content/image/1-s2.0-S0957417412013036-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231" y="2115868"/>
            <a:ext cx="2120621" cy="129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Rectangle 2">
            <a:extLst>
              <a:ext uri="{FF2B5EF4-FFF2-40B4-BE49-F238E27FC236}">
                <a16:creationId xmlns:a16="http://schemas.microsoft.com/office/drawing/2014/main" id="{423A5E2F-A069-4CF2-83DF-07AAF8176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25883" y="222716"/>
            <a:ext cx="8684296" cy="854075"/>
          </a:xfrm>
        </p:spPr>
        <p:txBody>
          <a:bodyPr/>
          <a:lstStyle/>
          <a:p>
            <a:pPr algn="ctr"/>
            <a:r>
              <a:rPr lang="cs-CZ" altLang="cs-CZ" dirty="0" smtClean="0">
                <a:latin typeface="Technika Light" panose="00000300000000000000" pitchFamily="2" charset="-18"/>
              </a:rPr>
              <a:t>SMART VOZOVKY ?????????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A572C00B-0398-4709-B816-8EDE92C9EB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7AE8A-3EA7-40B5-9011-227D26DBDE7A}" type="slidenum">
              <a:rPr lang="cs-CZ" smtClean="0"/>
              <a:pPr/>
              <a:t>33</a:t>
            </a:fld>
            <a:endParaRPr lang="cs-CZ" dirty="0"/>
          </a:p>
        </p:txBody>
      </p:sp>
      <p:pic>
        <p:nvPicPr>
          <p:cNvPr id="10242" name="Picture 2" descr="https://www.startlandnews.com/app/uploads/2016/12/Integrated-Roadways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233" y="2109237"/>
            <a:ext cx="1792976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www.freedomsphoenix.com/Uploads/Graphics/693-0605103740-Smart-paveme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08" y="2123146"/>
            <a:ext cx="2137393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Související obráze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389" y="2128470"/>
            <a:ext cx="2478646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https://ars.els-cdn.com/content/image/1-s2.0-S0264127515004487-fx1.jpg"/>
          <p:cNvSpPr>
            <a:spLocks noChangeAspect="1" noChangeArrowheads="1"/>
          </p:cNvSpPr>
          <p:nvPr/>
        </p:nvSpPr>
        <p:spPr bwMode="auto">
          <a:xfrm>
            <a:off x="1100321" y="-137614"/>
            <a:ext cx="290350" cy="29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7105" tIns="43552" rIns="87105" bIns="43552" numCol="1" anchor="t" anchorCtr="0" compatLnSpc="1">
            <a:prstTxWarp prst="textNoShape">
              <a:avLst/>
            </a:prstTxWarp>
          </a:bodyPr>
          <a:lstStyle/>
          <a:p>
            <a:endParaRPr lang="cs-CZ" sz="1715"/>
          </a:p>
        </p:txBody>
      </p:sp>
      <p:sp>
        <p:nvSpPr>
          <p:cNvPr id="7" name="TextovéPole 6"/>
          <p:cNvSpPr txBox="1"/>
          <p:nvPr/>
        </p:nvSpPr>
        <p:spPr>
          <a:xfrm>
            <a:off x="952122" y="4100698"/>
            <a:ext cx="10287757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572" b="1" dirty="0">
                <a:solidFill>
                  <a:srgbClr val="FF0000"/>
                </a:solidFill>
                <a:latin typeface="Technika Light" panose="00000300000000000000" pitchFamily="2" charset="-18"/>
              </a:rPr>
              <a:t>KVALITNÍ - TRVANLIVÉ - BEZPEČNÉ</a:t>
            </a:r>
          </a:p>
        </p:txBody>
      </p:sp>
      <p:cxnSp>
        <p:nvCxnSpPr>
          <p:cNvPr id="9" name="Přímá spojnice 8"/>
          <p:cNvCxnSpPr/>
          <p:nvPr/>
        </p:nvCxnSpPr>
        <p:spPr>
          <a:xfrm flipV="1">
            <a:off x="1245496" y="1576958"/>
            <a:ext cx="9720690" cy="2195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1100321" y="1749364"/>
            <a:ext cx="9728762" cy="19124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ovéPole 19"/>
          <p:cNvSpPr txBox="1"/>
          <p:nvPr/>
        </p:nvSpPr>
        <p:spPr>
          <a:xfrm>
            <a:off x="937233" y="4944881"/>
            <a:ext cx="10287757" cy="1499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572" b="1" dirty="0">
                <a:solidFill>
                  <a:srgbClr val="00B050"/>
                </a:solidFill>
                <a:latin typeface="Technika Light" panose="00000300000000000000" pitchFamily="2" charset="-18"/>
              </a:rPr>
              <a:t>SMART NÁSTROJE</a:t>
            </a:r>
          </a:p>
          <a:p>
            <a:pPr algn="ctr"/>
            <a:r>
              <a:rPr lang="cs-CZ" sz="4572" b="1" dirty="0">
                <a:solidFill>
                  <a:srgbClr val="00B050"/>
                </a:solidFill>
                <a:latin typeface="Technika Light" panose="00000300000000000000" pitchFamily="2" charset="-18"/>
              </a:rPr>
              <a:t>„MODERNÍ“ „CHYTRÉ“</a:t>
            </a:r>
          </a:p>
        </p:txBody>
      </p:sp>
    </p:spTree>
    <p:extLst>
      <p:ext uri="{BB962C8B-B14F-4D97-AF65-F5344CB8AC3E}">
        <p14:creationId xmlns:p14="http://schemas.microsoft.com/office/powerpoint/2010/main" val="414213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34</a:t>
            </a:fld>
            <a:endParaRPr lang="cs-CZ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90000100"/>
              </p:ext>
            </p:extLst>
          </p:nvPr>
        </p:nvGraphicFramePr>
        <p:xfrm>
          <a:off x="2666748" y="1142832"/>
          <a:ext cx="6858504" cy="4572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44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43211" y="1093393"/>
            <a:ext cx="8684296" cy="4206236"/>
          </a:xfrm>
        </p:spPr>
        <p:txBody>
          <a:bodyPr/>
          <a:lstStyle/>
          <a:p>
            <a:r>
              <a:rPr lang="cs-CZ" altLang="cs-CZ" dirty="0">
                <a:latin typeface="Technika Light" panose="00000300000000000000" pitchFamily="2" charset="-18"/>
              </a:rPr>
              <a:t>BIM - </a:t>
            </a:r>
            <a:r>
              <a:rPr lang="cs-CZ" altLang="cs-CZ" dirty="0" err="1">
                <a:latin typeface="Technika Light" panose="00000300000000000000" pitchFamily="2" charset="-18"/>
              </a:rPr>
              <a:t>Building</a:t>
            </a:r>
            <a:r>
              <a:rPr lang="cs-CZ" altLang="cs-CZ" dirty="0">
                <a:latin typeface="Technika Light" panose="00000300000000000000" pitchFamily="2" charset="-18"/>
              </a:rPr>
              <a:t> </a:t>
            </a:r>
            <a:r>
              <a:rPr lang="cs-CZ" altLang="cs-CZ" dirty="0" err="1">
                <a:latin typeface="Technika Light" panose="00000300000000000000" pitchFamily="2" charset="-18"/>
              </a:rPr>
              <a:t>Information</a:t>
            </a:r>
            <a:r>
              <a:rPr lang="cs-CZ" altLang="cs-CZ" dirty="0">
                <a:latin typeface="Technika Light" panose="00000300000000000000" pitchFamily="2" charset="-18"/>
              </a:rPr>
              <a:t> Modelling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Příprava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Realizace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Údržba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Neustálá aktualizace dat a podkladů</a:t>
            </a:r>
            <a:endParaRPr lang="cs-CZ" altLang="cs-CZ" dirty="0">
              <a:latin typeface="Technika Light" panose="00000300000000000000" pitchFamily="2" charset="-18"/>
            </a:endParaRP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3D DATA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Zjednodušení </a:t>
            </a:r>
            <a:r>
              <a:rPr lang="cs-CZ" altLang="cs-CZ" dirty="0">
                <a:latin typeface="Technika Light" panose="00000300000000000000" pitchFamily="2" charset="-18"/>
              </a:rPr>
              <a:t>projektování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Zjednodušení </a:t>
            </a:r>
            <a:r>
              <a:rPr lang="cs-CZ" altLang="cs-CZ" dirty="0">
                <a:latin typeface="Technika Light" panose="00000300000000000000" pitchFamily="2" charset="-18"/>
              </a:rPr>
              <a:t>práce v terénu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Zlepšení IRI, zlepšeni sklonů a dalších geometrických parametrů s ohledem na precizní diagnostiku x </a:t>
            </a:r>
            <a:r>
              <a:rPr lang="cs-CZ" altLang="cs-CZ" dirty="0" smtClean="0">
                <a:solidFill>
                  <a:srgbClr val="FF0000"/>
                </a:solidFill>
                <a:latin typeface="Technika Light" panose="00000300000000000000" pitchFamily="2" charset="-18"/>
              </a:rPr>
              <a:t>KONSTRUKCE VOZOVKY</a:t>
            </a:r>
            <a:endParaRPr lang="cs-CZ" altLang="cs-CZ" dirty="0" smtClean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Možnost </a:t>
            </a:r>
            <a:r>
              <a:rPr lang="cs-CZ" altLang="cs-CZ" dirty="0">
                <a:latin typeface="Technika Light" panose="00000300000000000000" pitchFamily="2" charset="-18"/>
              </a:rPr>
              <a:t>zrychlení oprav </a:t>
            </a:r>
            <a:r>
              <a:rPr lang="cs-CZ" altLang="cs-CZ" dirty="0" smtClean="0">
                <a:latin typeface="Technika Light" panose="00000300000000000000" pitchFamily="2" charset="-18"/>
              </a:rPr>
              <a:t>silnic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35</a:t>
            </a:fld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1743211" y="5028835"/>
            <a:ext cx="8995911" cy="11433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87105" tIns="43552" rIns="87105" bIns="43552">
            <a:spAutoFit/>
          </a:bodyPr>
          <a:lstStyle/>
          <a:p>
            <a:pPr algn="ctr"/>
            <a:r>
              <a:rPr lang="cs-CZ" sz="3429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echnika Light" panose="00000300000000000000" pitchFamily="2" charset="-18"/>
              </a:rPr>
              <a:t>Datová základna pro použití při opravách a rekonstrukcích</a:t>
            </a:r>
          </a:p>
        </p:txBody>
      </p:sp>
    </p:spTree>
    <p:extLst>
      <p:ext uri="{BB962C8B-B14F-4D97-AF65-F5344CB8AC3E}">
        <p14:creationId xmlns:p14="http://schemas.microsoft.com/office/powerpoint/2010/main" val="197900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Technologická řešení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9848" y="2121408"/>
            <a:ext cx="10058400" cy="1856703"/>
          </a:xfrm>
        </p:spPr>
        <p:txBody>
          <a:bodyPr/>
          <a:lstStyle/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Moderní přepravní technika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Asfaltová pojiva </a:t>
            </a:r>
            <a:r>
              <a:rPr lang="cs-CZ" altLang="cs-CZ" dirty="0" err="1" smtClean="0">
                <a:latin typeface="Technika Light" panose="00000300000000000000" pitchFamily="2" charset="-18"/>
              </a:rPr>
              <a:t>HiMA</a:t>
            </a:r>
            <a:r>
              <a:rPr lang="cs-CZ" altLang="cs-CZ" dirty="0" smtClean="0">
                <a:latin typeface="Technika Light" panose="00000300000000000000" pitchFamily="2" charset="-18"/>
              </a:rPr>
              <a:t> (životnost, trvanlivost, omezení šíření trhlin)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Nízkoteplotní směsi (hutnící okno, energetická náročnost, pracovní prostředí)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Konzervační, regenerační postřiky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Mikrokoberce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36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008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600" b="1" dirty="0">
                <a:latin typeface="Technika Light" panose="00000300000000000000" pitchFamily="2" charset="-18"/>
              </a:rPr>
              <a:t>Pravidla pro provádění oprav asfaltových vozovek v zimním období </a:t>
            </a:r>
          </a:p>
        </p:txBody>
      </p:sp>
    </p:spTree>
    <p:extLst>
      <p:ext uri="{BB962C8B-B14F-4D97-AF65-F5344CB8AC3E}">
        <p14:creationId xmlns:p14="http://schemas.microsoft.com/office/powerpoint/2010/main" val="315864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087494"/>
          </a:xfrm>
        </p:spPr>
        <p:txBody>
          <a:bodyPr>
            <a:normAutofit/>
          </a:bodyPr>
          <a:lstStyle/>
          <a:p>
            <a:pPr algn="ctr"/>
            <a:r>
              <a:rPr lang="cs-CZ" altLang="cs-CZ" dirty="0" smtClean="0">
                <a:latin typeface="Technika Light" panose="00000300000000000000" pitchFamily="2" charset="-18"/>
              </a:rPr>
              <a:t>TECHNOLOGIE OPRAV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52928" y="1283369"/>
            <a:ext cx="11165305" cy="4186990"/>
          </a:xfrm>
        </p:spPr>
        <p:txBody>
          <a:bodyPr>
            <a:noAutofit/>
          </a:bodyPr>
          <a:lstStyle/>
          <a:p>
            <a:pPr lvl="1"/>
            <a:r>
              <a:rPr lang="cs-CZ" altLang="cs-CZ" sz="3200" dirty="0">
                <a:latin typeface="Technika Light" panose="00000300000000000000" pitchFamily="2" charset="-18"/>
              </a:rPr>
              <a:t>I. Opravy asfaltových vozovek litým asfaltem (modifikovaný MA)</a:t>
            </a:r>
          </a:p>
          <a:p>
            <a:pPr lvl="1"/>
            <a:r>
              <a:rPr lang="cs-CZ" altLang="cs-CZ" sz="3200" dirty="0">
                <a:latin typeface="Technika Light" panose="00000300000000000000" pitchFamily="2" charset="-18"/>
              </a:rPr>
              <a:t>II. Opravy asfaltových vozovek speciální modifikovanou asfaltovou směsí vyráběnou </a:t>
            </a:r>
            <a:r>
              <a:rPr lang="cs-CZ" altLang="cs-CZ" sz="3200" dirty="0" smtClean="0">
                <a:latin typeface="Technika Light" panose="00000300000000000000" pitchFamily="2" charset="-18"/>
              </a:rPr>
              <a:t>za studena </a:t>
            </a:r>
            <a:r>
              <a:rPr lang="cs-CZ" altLang="cs-CZ" sz="3200" dirty="0">
                <a:latin typeface="Technika Light" panose="00000300000000000000" pitchFamily="2" charset="-18"/>
              </a:rPr>
              <a:t>(</a:t>
            </a:r>
            <a:r>
              <a:rPr lang="cs-CZ" altLang="cs-CZ" sz="3200" b="1" dirty="0">
                <a:solidFill>
                  <a:srgbClr val="00B050"/>
                </a:solidFill>
                <a:latin typeface="Technika Light" panose="00000300000000000000" pitchFamily="2" charset="-18"/>
              </a:rPr>
              <a:t>bez rozpouštědel</a:t>
            </a:r>
            <a:r>
              <a:rPr lang="cs-CZ" altLang="cs-CZ" sz="3200" dirty="0">
                <a:latin typeface="Technika Light" panose="00000300000000000000" pitchFamily="2" charset="-18"/>
              </a:rPr>
              <a:t>)</a:t>
            </a:r>
          </a:p>
          <a:p>
            <a:pPr lvl="1"/>
            <a:r>
              <a:rPr lang="cs-CZ" altLang="cs-CZ" sz="3200" dirty="0">
                <a:latin typeface="Technika Light" panose="00000300000000000000" pitchFamily="2" charset="-18"/>
              </a:rPr>
              <a:t>III. Opravy asfaltových vozovek s využitím ohřevu mikrovlnnou technologií</a:t>
            </a:r>
          </a:p>
          <a:p>
            <a:pPr lvl="1"/>
            <a:r>
              <a:rPr lang="cs-CZ" altLang="cs-CZ" sz="3200" dirty="0">
                <a:latin typeface="Technika Light" panose="00000300000000000000" pitchFamily="2" charset="-18"/>
              </a:rPr>
              <a:t>IV. Opravy asfaltových vozovek s využitím infračerveného ohřevu</a:t>
            </a:r>
          </a:p>
          <a:p>
            <a:pPr lvl="1"/>
            <a:r>
              <a:rPr lang="cs-CZ" altLang="cs-CZ" sz="3200" dirty="0">
                <a:latin typeface="Technika Light" panose="00000300000000000000" pitchFamily="2" charset="-18"/>
              </a:rPr>
              <a:t>V. Opravy asfaltových vozovek standardní studenou asfaltovou směsí – tzv. „studená balená“</a:t>
            </a:r>
            <a:endParaRPr lang="cs-CZ" altLang="cs-CZ" sz="3200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332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087494"/>
          </a:xfrm>
        </p:spPr>
        <p:txBody>
          <a:bodyPr>
            <a:normAutofit/>
          </a:bodyPr>
          <a:lstStyle/>
          <a:p>
            <a:pPr algn="ctr"/>
            <a:r>
              <a:rPr lang="cs-CZ" altLang="cs-CZ" dirty="0" smtClean="0">
                <a:latin typeface="Technika Light" panose="00000300000000000000" pitchFamily="2" charset="-18"/>
              </a:rPr>
              <a:t>TECHNOLOGIE OPRAV - ZÁSADY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352610"/>
              </p:ext>
            </p:extLst>
          </p:nvPr>
        </p:nvGraphicFramePr>
        <p:xfrm>
          <a:off x="765175" y="1087494"/>
          <a:ext cx="11018232" cy="5308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8446">
                  <a:extLst>
                    <a:ext uri="{9D8B030D-6E8A-4147-A177-3AD203B41FA5}">
                      <a16:colId xmlns:a16="http://schemas.microsoft.com/office/drawing/2014/main" val="3714133557"/>
                    </a:ext>
                  </a:extLst>
                </a:gridCol>
                <a:gridCol w="1652337">
                  <a:extLst>
                    <a:ext uri="{9D8B030D-6E8A-4147-A177-3AD203B41FA5}">
                      <a16:colId xmlns:a16="http://schemas.microsoft.com/office/drawing/2014/main" val="2232287594"/>
                    </a:ext>
                  </a:extLst>
                </a:gridCol>
                <a:gridCol w="1572127">
                  <a:extLst>
                    <a:ext uri="{9D8B030D-6E8A-4147-A177-3AD203B41FA5}">
                      <a16:colId xmlns:a16="http://schemas.microsoft.com/office/drawing/2014/main" val="2789582902"/>
                    </a:ext>
                  </a:extLst>
                </a:gridCol>
                <a:gridCol w="5655322">
                  <a:extLst>
                    <a:ext uri="{9D8B030D-6E8A-4147-A177-3AD203B41FA5}">
                      <a16:colId xmlns:a16="http://schemas.microsoft.com/office/drawing/2014/main" val="1750872853"/>
                    </a:ext>
                  </a:extLst>
                </a:gridCol>
              </a:tblGrid>
              <a:tr h="493963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TECHNOLOGIE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KLIMA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ZÁRUKA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Poznámky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935496"/>
                  </a:ext>
                </a:extLst>
              </a:tr>
              <a:tr h="812243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MA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-10°C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24 měsíců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MA I 11 </a:t>
                      </a:r>
                      <a:r>
                        <a:rPr lang="cs-CZ" dirty="0" err="1" smtClean="0">
                          <a:latin typeface="Technika Light" panose="00000300000000000000" pitchFamily="2" charset="-18"/>
                        </a:rPr>
                        <a:t>PmB</a:t>
                      </a: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; MA I 16 </a:t>
                      </a:r>
                      <a:r>
                        <a:rPr lang="cs-CZ" dirty="0" err="1" smtClean="0">
                          <a:latin typeface="Technika Light" panose="00000300000000000000" pitchFamily="2" charset="-18"/>
                        </a:rPr>
                        <a:t>PmB</a:t>
                      </a:r>
                      <a:endParaRPr lang="cs-CZ" dirty="0" smtClean="0">
                        <a:latin typeface="Technika Light" panose="00000300000000000000" pitchFamily="2" charset="-18"/>
                      </a:endParaRPr>
                    </a:p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35 mm – 45 mm; 2x40 mm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237385"/>
                  </a:ext>
                </a:extLst>
              </a:tr>
              <a:tr h="812243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Studená</a:t>
                      </a:r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 bez rozpouštědel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-10°C</a:t>
                      </a:r>
                    </a:p>
                    <a:p>
                      <a:pPr algn="ctr"/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24 měsíců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Asfaltová směs volně ložená, rychlost opravy</a:t>
                      </a:r>
                    </a:p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Zpracovatelná po výrobě 1 rok</a:t>
                      </a:r>
                    </a:p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Po vrstvách</a:t>
                      </a:r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 po 30 mm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918981"/>
                  </a:ext>
                </a:extLst>
              </a:tr>
              <a:tr h="812243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Mikrovlna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-10°C</a:t>
                      </a:r>
                    </a:p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(snížená produktivita)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24 měsíců</a:t>
                      </a:r>
                    </a:p>
                    <a:p>
                      <a:pPr algn="ctr"/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Max</a:t>
                      </a:r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 rozsah opravy 0,6 x 0,8 m – zimní období</a:t>
                      </a:r>
                    </a:p>
                    <a:p>
                      <a:pPr algn="ctr"/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Ojedinělé samostatné výtluky – letní období (není-li ekonomické AHV)</a:t>
                      </a:r>
                    </a:p>
                    <a:p>
                      <a:pPr algn="ctr"/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Ojedinělé opravy na mostech</a:t>
                      </a:r>
                    </a:p>
                    <a:p>
                      <a:pPr algn="ctr"/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Záruční opravy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558273"/>
                  </a:ext>
                </a:extLst>
              </a:tr>
              <a:tr h="812243">
                <a:tc>
                  <a:txBody>
                    <a:bodyPr/>
                    <a:lstStyle/>
                    <a:p>
                      <a:pPr algn="ctr"/>
                      <a:r>
                        <a:rPr lang="cs-CZ" dirty="0" err="1" smtClean="0">
                          <a:latin typeface="Technika Light" panose="00000300000000000000" pitchFamily="2" charset="-18"/>
                        </a:rPr>
                        <a:t>Infra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0°C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12 měsíců</a:t>
                      </a:r>
                    </a:p>
                    <a:p>
                      <a:pPr algn="ctr"/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2,4x1,8 m</a:t>
                      </a:r>
                    </a:p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Dodržet</a:t>
                      </a:r>
                      <a:r>
                        <a:rPr lang="cs-CZ" baseline="0" dirty="0" smtClean="0">
                          <a:latin typeface="Technika Light" panose="00000300000000000000" pitchFamily="2" charset="-18"/>
                        </a:rPr>
                        <a:t> teploty – technologický postup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205289"/>
                  </a:ext>
                </a:extLst>
              </a:tr>
              <a:tr h="812243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Studená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-10°C</a:t>
                      </a:r>
                    </a:p>
                    <a:p>
                      <a:pPr algn="ctr"/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2 měsíce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Technika Light" panose="00000300000000000000" pitchFamily="2" charset="-18"/>
                        </a:rPr>
                        <a:t>účely provizorních oprav havarijního výtluků</a:t>
                      </a:r>
                      <a:endParaRPr lang="cs-CZ" dirty="0">
                        <a:latin typeface="Technika Light" panose="00000300000000000000" pitchFamily="2" charset="-1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117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2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cs-CZ" sz="9600" b="1" dirty="0" smtClean="0">
                <a:latin typeface="Technika Light" panose="00000300000000000000" pitchFamily="2" charset="-18"/>
              </a:rPr>
              <a:t>RECYKLACE</a:t>
            </a:r>
            <a:endParaRPr lang="cs-CZ" sz="9600" b="1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65666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1535" y="2305119"/>
            <a:ext cx="10058400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600" b="1" dirty="0" smtClean="0">
                <a:latin typeface="Technika Light" panose="00000300000000000000" pitchFamily="2" charset="-18"/>
              </a:rPr>
              <a:t>Děkuji vám za pozornost</a:t>
            </a:r>
            <a:endParaRPr lang="cs-CZ" sz="9600" b="1" dirty="0">
              <a:latin typeface="Technika Light" panose="000003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75285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58131" y="177062"/>
            <a:ext cx="10058400" cy="1262703"/>
          </a:xfrm>
        </p:spPr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Recyklace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dirty="0">
                <a:latin typeface="Technika Light" panose="00000300000000000000" pitchFamily="2" charset="-18"/>
              </a:rPr>
              <a:t>Problematika PAU </a:t>
            </a:r>
            <a:endParaRPr lang="cs-CZ" altLang="cs-CZ" dirty="0" smtClean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vyhláška </a:t>
            </a:r>
            <a:r>
              <a:rPr lang="cs-CZ" altLang="cs-CZ" dirty="0" smtClean="0">
                <a:latin typeface="Technika Light" panose="00000300000000000000" pitchFamily="2" charset="-18"/>
              </a:rPr>
              <a:t>MŽP upravující použití znovuzískané asfaltové směsi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nutnost  hledat nová konstrukční řešení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parametr do vícekriteriálního soutěžení staveb ↔ ZAS T-3</a:t>
            </a: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Množství R-materiálu na trhu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Opravy dálnic a silnic I. tříd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Přebytky → maximalizace zpracování, nové technologie využití s vysokou přidanou hodnotou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5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3" y="1774516"/>
            <a:ext cx="5225615" cy="3432972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048" y="1774516"/>
            <a:ext cx="4883342" cy="343297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660143" y="2992054"/>
            <a:ext cx="65" cy="2639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cs-CZ" sz="1715" dirty="0"/>
          </a:p>
        </p:txBody>
      </p:sp>
    </p:spTree>
    <p:extLst>
      <p:ext uri="{BB962C8B-B14F-4D97-AF65-F5344CB8AC3E}">
        <p14:creationId xmlns:p14="http://schemas.microsoft.com/office/powerpoint/2010/main" val="134896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A572C00B-0398-4709-B816-8EDE92C9EB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7AE8A-3EA7-40B5-9011-227D26DBDE7A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10242" name="Picture 2" descr="Výsledek obrázku pro dáln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02" y="2674465"/>
            <a:ext cx="3704085" cy="247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ahnutá šipka doleva 3"/>
          <p:cNvSpPr/>
          <p:nvPr/>
        </p:nvSpPr>
        <p:spPr>
          <a:xfrm>
            <a:off x="5769142" y="2606596"/>
            <a:ext cx="411565" cy="1303289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>
              <a:solidFill>
                <a:schemeClr val="tx1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135160" y="4236671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15 %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86133" y="2109631"/>
            <a:ext cx="2579415" cy="359882"/>
          </a:xfrm>
        </p:spPr>
        <p:txBody>
          <a:bodyPr>
            <a:normAutofit lnSpcReduction="10000"/>
          </a:bodyPr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Dálnice 1 km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6133" y="5295403"/>
            <a:ext cx="2579415" cy="35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2400" b="1">
                <a:solidFill>
                  <a:srgbClr val="3B3D66"/>
                </a:solidFill>
                <a:latin typeface="+mn-lt"/>
                <a:ea typeface="+mn-ea"/>
                <a:cs typeface="+mn-cs"/>
              </a:defRPr>
            </a:lvl1pPr>
            <a:lvl2pPr marL="44450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+mn-lt"/>
              </a:defRPr>
            </a:lvl2pPr>
            <a:lvl3pPr marL="1233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+mn-lt"/>
              </a:defRPr>
            </a:lvl3pPr>
            <a:lvl4pPr marL="1641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B3D66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9pPr>
          </a:lstStyle>
          <a:p>
            <a:r>
              <a:rPr lang="cs-CZ" altLang="cs-CZ" sz="2286" kern="0" dirty="0">
                <a:solidFill>
                  <a:srgbClr val="00B050"/>
                </a:solidFill>
                <a:latin typeface="Technika Light" panose="00000300000000000000" pitchFamily="2" charset="-18"/>
              </a:rPr>
              <a:t>Dálnice 6,7 km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854" y="1131922"/>
            <a:ext cx="3427122" cy="35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2400" b="1">
                <a:solidFill>
                  <a:srgbClr val="3B3D66"/>
                </a:solidFill>
                <a:latin typeface="+mn-lt"/>
                <a:ea typeface="+mn-ea"/>
                <a:cs typeface="+mn-cs"/>
              </a:defRPr>
            </a:lvl1pPr>
            <a:lvl2pPr marL="44450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+mn-lt"/>
              </a:defRPr>
            </a:lvl2pPr>
            <a:lvl3pPr marL="1233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+mn-lt"/>
              </a:defRPr>
            </a:lvl3pPr>
            <a:lvl4pPr marL="1641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B3D66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9pPr>
          </a:lstStyle>
          <a:p>
            <a:r>
              <a:rPr lang="cs-CZ" altLang="cs-CZ" sz="2286" kern="0" dirty="0">
                <a:solidFill>
                  <a:srgbClr val="00B050"/>
                </a:solidFill>
                <a:latin typeface="Technika Light" panose="00000300000000000000" pitchFamily="2" charset="-18"/>
              </a:rPr>
              <a:t>Silnice I. třídy 13,9 km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854" y="4056729"/>
            <a:ext cx="3155332" cy="35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2400" b="1">
                <a:solidFill>
                  <a:srgbClr val="3B3D66"/>
                </a:solidFill>
                <a:latin typeface="+mn-lt"/>
                <a:ea typeface="+mn-ea"/>
                <a:cs typeface="+mn-cs"/>
              </a:defRPr>
            </a:lvl1pPr>
            <a:lvl2pPr marL="44450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+mn-lt"/>
              </a:defRPr>
            </a:lvl2pPr>
            <a:lvl3pPr marL="1233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+mn-lt"/>
              </a:defRPr>
            </a:lvl3pPr>
            <a:lvl4pPr marL="1641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B3D66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+mn-lt"/>
              </a:defRPr>
            </a:lvl9pPr>
          </a:lstStyle>
          <a:p>
            <a:r>
              <a:rPr lang="cs-CZ" altLang="cs-CZ" sz="2286" kern="0" dirty="0">
                <a:solidFill>
                  <a:srgbClr val="00B050"/>
                </a:solidFill>
                <a:latin typeface="Technika Light" panose="00000300000000000000" pitchFamily="2" charset="-18"/>
              </a:rPr>
              <a:t>Silnice III. třídy 8 km</a:t>
            </a:r>
          </a:p>
        </p:txBody>
      </p:sp>
      <p:sp>
        <p:nvSpPr>
          <p:cNvPr id="10" name="Šipka doprava 9"/>
          <p:cNvSpPr/>
          <p:nvPr/>
        </p:nvSpPr>
        <p:spPr>
          <a:xfrm>
            <a:off x="5135681" y="1956362"/>
            <a:ext cx="2263608" cy="15326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20" name="Obdélník 19"/>
          <p:cNvSpPr/>
          <p:nvPr/>
        </p:nvSpPr>
        <p:spPr>
          <a:xfrm>
            <a:off x="5340943" y="1131922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15 %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5135161" y="5645071"/>
            <a:ext cx="1679529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40 %</a:t>
            </a:r>
          </a:p>
        </p:txBody>
      </p:sp>
      <p:sp>
        <p:nvSpPr>
          <p:cNvPr id="22" name="Šipka doprava 21"/>
          <p:cNvSpPr/>
          <p:nvPr/>
        </p:nvSpPr>
        <p:spPr>
          <a:xfrm>
            <a:off x="5135681" y="5502016"/>
            <a:ext cx="2263608" cy="15326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11" name="Šipka doprava 10"/>
          <p:cNvSpPr/>
          <p:nvPr/>
        </p:nvSpPr>
        <p:spPr>
          <a:xfrm>
            <a:off x="10691809" y="2674464"/>
            <a:ext cx="480159" cy="41156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sp>
        <p:nvSpPr>
          <p:cNvPr id="24" name="Šipka doprava 23"/>
          <p:cNvSpPr/>
          <p:nvPr/>
        </p:nvSpPr>
        <p:spPr>
          <a:xfrm>
            <a:off x="10691809" y="5233505"/>
            <a:ext cx="480159" cy="41156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715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854" y="1934924"/>
            <a:ext cx="2779458" cy="1849603"/>
          </a:xfrm>
          <a:prstGeom prst="rect">
            <a:avLst/>
          </a:prstGeom>
        </p:spPr>
      </p:pic>
      <p:pic>
        <p:nvPicPr>
          <p:cNvPr id="11266" name="Picture 2" descr="Výsledek obrázku pro silnice iii. tříd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508" y="4575527"/>
            <a:ext cx="2745805" cy="202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délník 17"/>
          <p:cNvSpPr/>
          <p:nvPr/>
        </p:nvSpPr>
        <p:spPr>
          <a:xfrm>
            <a:off x="2249545" y="3470107"/>
            <a:ext cx="1729222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PmB</a:t>
            </a:r>
            <a:endParaRPr lang="cs-CZ" sz="5144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23" name="Obdélník 22"/>
          <p:cNvSpPr/>
          <p:nvPr/>
        </p:nvSpPr>
        <p:spPr>
          <a:xfrm>
            <a:off x="8403238" y="2390720"/>
            <a:ext cx="1729222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PmB</a:t>
            </a:r>
            <a:endParaRPr lang="cs-CZ" sz="5144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8234178" y="5198819"/>
            <a:ext cx="1966466" cy="879582"/>
          </a:xfrm>
          <a:prstGeom prst="rect">
            <a:avLst/>
          </a:prstGeom>
          <a:noFill/>
        </p:spPr>
        <p:txBody>
          <a:bodyPr wrap="none" lIns="87105" tIns="43552" rIns="87105" bIns="43552">
            <a:spAutoFit/>
          </a:bodyPr>
          <a:lstStyle/>
          <a:p>
            <a:pPr algn="ctr"/>
            <a:r>
              <a:rPr lang="cs-CZ" sz="5144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50/70</a:t>
            </a:r>
          </a:p>
        </p:txBody>
      </p:sp>
    </p:spTree>
    <p:extLst>
      <p:ext uri="{BB962C8B-B14F-4D97-AF65-F5344CB8AC3E}">
        <p14:creationId xmlns:p14="http://schemas.microsoft.com/office/powerpoint/2010/main" val="34074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4" grpId="0"/>
      <p:bldP spid="15" grpId="0"/>
      <p:bldP spid="16" grpId="0"/>
      <p:bldP spid="10" grpId="0" animBg="1"/>
      <p:bldP spid="20" grpId="0"/>
      <p:bldP spid="21" grpId="0"/>
      <p:bldP spid="22" grpId="0" animBg="1"/>
      <p:bldP spid="11" grpId="0" animBg="1"/>
      <p:bldP spid="24" grpId="0" animBg="1"/>
      <p:bldP spid="18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77051C-0A66-4302-AF50-C17341ABA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Recyklace</a:t>
            </a:r>
            <a:endParaRPr lang="cs-CZ" altLang="cs-CZ" dirty="0">
              <a:latin typeface="Technika Light" panose="00000300000000000000" pitchFamily="2" charset="-18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379A5FE-20C4-4E40-A237-53DEE81EEE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27696" y="1787953"/>
            <a:ext cx="9027267" cy="4206236"/>
          </a:xfrm>
        </p:spPr>
        <p:txBody>
          <a:bodyPr/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Maximalizace využití R-materiálu ve směsích a výrobcích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Rozvoj výrobních technologií a kapacit</a:t>
            </a:r>
          </a:p>
          <a:p>
            <a:pPr lvl="1"/>
            <a:r>
              <a:rPr lang="cs-CZ" altLang="cs-CZ" dirty="0">
                <a:latin typeface="Technika Light" panose="00000300000000000000" pitchFamily="2" charset="-18"/>
              </a:rPr>
              <a:t>Rozvoj znalostní základny, školení pro </a:t>
            </a:r>
            <a:r>
              <a:rPr lang="cs-CZ" altLang="cs-CZ" dirty="0" smtClean="0">
                <a:latin typeface="Technika Light" panose="00000300000000000000" pitchFamily="2" charset="-18"/>
              </a:rPr>
              <a:t>výrobce, investory, správce</a:t>
            </a:r>
          </a:p>
          <a:p>
            <a:pPr lvl="1"/>
            <a:r>
              <a:rPr lang="cs-CZ" altLang="cs-CZ" dirty="0" err="1" smtClean="0">
                <a:latin typeface="Technika Light" panose="00000300000000000000" pitchFamily="2" charset="-18"/>
              </a:rPr>
              <a:t>Technologicko</a:t>
            </a:r>
            <a:r>
              <a:rPr lang="cs-CZ" altLang="cs-CZ" dirty="0" smtClean="0">
                <a:latin typeface="Technika Light" panose="00000300000000000000" pitchFamily="2" charset="-18"/>
              </a:rPr>
              <a:t> materiálový vývoj</a:t>
            </a:r>
            <a:endParaRPr lang="cs-CZ" altLang="cs-CZ" dirty="0">
              <a:latin typeface="Technika Light" panose="00000300000000000000" pitchFamily="2" charset="-18"/>
            </a:endParaRPr>
          </a:p>
          <a:p>
            <a:r>
              <a:rPr lang="cs-CZ" altLang="cs-CZ" dirty="0" smtClean="0">
                <a:latin typeface="Technika Light" panose="00000300000000000000" pitchFamily="2" charset="-18"/>
              </a:rPr>
              <a:t>Recyklace stavebních materiálů</a:t>
            </a:r>
            <a:endParaRPr lang="cs-CZ" altLang="cs-CZ" dirty="0">
              <a:latin typeface="Technika Light" panose="00000300000000000000" pitchFamily="2" charset="-18"/>
            </a:endParaRP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Hledání možnosti využití v silničním stavitelství          ↔   nedostatek</a:t>
            </a:r>
          </a:p>
          <a:p>
            <a:pPr lvl="1"/>
            <a:r>
              <a:rPr lang="cs-CZ" altLang="cs-CZ" dirty="0" smtClean="0">
                <a:latin typeface="Technika Light" panose="00000300000000000000" pitchFamily="2" charset="-18"/>
              </a:rPr>
              <a:t>Hledání možnosti využití v asfaltových technologiích ↔	surovin	</a:t>
            </a:r>
            <a:r>
              <a:rPr lang="cs-CZ" altLang="cs-CZ" dirty="0" smtClean="0"/>
              <a:t>	</a:t>
            </a:r>
            <a:endParaRPr lang="cs-CZ" alt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490302-F175-4544-8DA5-B4954D74C9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7AE8A-3EA7-40B5-9011-227D26DBDE7A}" type="slidenum">
              <a:rPr lang="cs-CZ" smtClean="0"/>
              <a:pPr>
                <a:defRPr/>
              </a:pPr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15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7139016" y="5076471"/>
            <a:ext cx="33906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3600" dirty="0" smtClean="0">
                <a:latin typeface="Technika Light" panose="00000300000000000000" pitchFamily="2" charset="-18"/>
              </a:rPr>
              <a:t>107 obaloven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3600" dirty="0" smtClean="0">
                <a:latin typeface="Technika Light" panose="00000300000000000000" pitchFamily="2" charset="-18"/>
                <a:sym typeface="Symbol" panose="05050102010706020507" pitchFamily="18" charset="2"/>
              </a:rPr>
              <a:t> 60,6 tis. t</a:t>
            </a:r>
            <a:endParaRPr lang="cs-CZ" sz="3600" dirty="0">
              <a:latin typeface="Technika Light" panose="00000300000000000000" pitchFamily="2" charset="-18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00" y="525329"/>
            <a:ext cx="10729790" cy="378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>
            <a:extLst>
              <a:ext uri="{FF2B5EF4-FFF2-40B4-BE49-F238E27FC236}">
                <a16:creationId xmlns:a16="http://schemas.microsoft.com/office/drawing/2014/main" id="{423A5E2F-A069-4CF2-83DF-07AAF8176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42714" y="358902"/>
            <a:ext cx="8684296" cy="854075"/>
          </a:xfrm>
        </p:spPr>
        <p:txBody>
          <a:bodyPr>
            <a:normAutofit/>
          </a:bodyPr>
          <a:lstStyle/>
          <a:p>
            <a:r>
              <a:rPr lang="cs-CZ" altLang="cs-CZ" dirty="0" smtClean="0">
                <a:latin typeface="Technika Light" panose="00000300000000000000" pitchFamily="2" charset="-18"/>
              </a:rPr>
              <a:t>přidávání </a:t>
            </a:r>
            <a:r>
              <a:rPr lang="cs-CZ" altLang="cs-CZ" dirty="0">
                <a:latin typeface="Technika Light" panose="00000300000000000000" pitchFamily="2" charset="-18"/>
              </a:rPr>
              <a:t>R-materiálu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A572C00B-0398-4709-B816-8EDE92C9EB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7AE8A-3EA7-40B5-9011-227D26DBDE7A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E7C9607E-C43D-4C55-B8CC-15E3E0A9B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2714" y="5515434"/>
            <a:ext cx="6888244" cy="66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 sz="2400" b="1">
                <a:solidFill>
                  <a:srgbClr val="3B3D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E5AE27"/>
              </a:buClr>
              <a:buFont typeface="Wingdings 3" panose="05040102010807070707" pitchFamily="18" charset="2"/>
              <a:buChar char="Æ"/>
              <a:defRPr sz="2000" b="1">
                <a:solidFill>
                  <a:srgbClr val="3B3D6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E5AE27"/>
              </a:buClr>
              <a:buFont typeface="Wingdings" panose="05000000000000000000" pitchFamily="2" charset="2"/>
              <a:buChar char="§"/>
              <a:defRPr>
                <a:solidFill>
                  <a:srgbClr val="3B3D6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B3D6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cs-CZ" altLang="cs-CZ" sz="1524" b="0" i="1" dirty="0"/>
              <a:t>Nejvyšší přípustný obsah R-materiálu v % hmotnosti asfaltové směsi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350" y="1851334"/>
            <a:ext cx="7643350" cy="363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3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řevo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TM03090434[[fn=Dřevo]]</Template>
  <TotalTime>154</TotalTime>
  <Words>1348</Words>
  <Application>Microsoft Office PowerPoint</Application>
  <PresentationFormat>Širokoúhlá obrazovka</PresentationFormat>
  <Paragraphs>334</Paragraphs>
  <Slides>40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7" baseType="lpstr">
      <vt:lpstr>Arial</vt:lpstr>
      <vt:lpstr>Rockwell</vt:lpstr>
      <vt:lpstr>Rockwell Condensed</vt:lpstr>
      <vt:lpstr>Symbol</vt:lpstr>
      <vt:lpstr>Technika Light</vt:lpstr>
      <vt:lpstr>Wingdings</vt:lpstr>
      <vt:lpstr>Dřevo</vt:lpstr>
      <vt:lpstr>Závěry z konference AV</vt:lpstr>
      <vt:lpstr>ASFALTOVÉ VOZOVKY AV19</vt:lpstr>
      <vt:lpstr>TÉMATA KONFERENCE</vt:lpstr>
      <vt:lpstr>RECYKLACE</vt:lpstr>
      <vt:lpstr>Recyklace</vt:lpstr>
      <vt:lpstr>Prezentace aplikace PowerPoint</vt:lpstr>
      <vt:lpstr>Recyklace</vt:lpstr>
      <vt:lpstr>Prezentace aplikace PowerPoint</vt:lpstr>
      <vt:lpstr>přidávání R-materiálu</vt:lpstr>
      <vt:lpstr>Prezentace aplikace PowerPoint</vt:lpstr>
      <vt:lpstr>POTENCIÁL R-MATERIÁLU</vt:lpstr>
      <vt:lpstr>POTENCIÁL R-MATERIÁLU</vt:lpstr>
      <vt:lpstr>Maximalizace přidávání R-materiálu</vt:lpstr>
      <vt:lpstr>Technologicko materiálový vývoj</vt:lpstr>
      <vt:lpstr>Pokusný úsek</vt:lpstr>
      <vt:lpstr>Přehled úseků</vt:lpstr>
      <vt:lpstr>Referenční úsek – úsek č.1</vt:lpstr>
      <vt:lpstr>Náklady na m² pro úsek č.1</vt:lpstr>
      <vt:lpstr>Náklady na m² pro úsek č.2</vt:lpstr>
      <vt:lpstr>Náklady na m² pro úsek č.3</vt:lpstr>
      <vt:lpstr>Standardní oprava</vt:lpstr>
      <vt:lpstr>Prezentace aplikace PowerPoint</vt:lpstr>
      <vt:lpstr>Protismykové vlastnosti povrchu vozovek</vt:lpstr>
      <vt:lpstr>Protismykové vlastnosti povrchu vozovek</vt:lpstr>
      <vt:lpstr>TECHNICKÉ PŘEDPISY</vt:lpstr>
      <vt:lpstr>Inovace a zavedení technických předmětů</vt:lpstr>
      <vt:lpstr>ČSN 73 6120 Stavba vozovek – Ostatní asfaltové vrstvy </vt:lpstr>
      <vt:lpstr>Asfaltové směsi typu SMA L</vt:lpstr>
      <vt:lpstr>Asfaltová pojiva - vlastnosti, modifikace, zkoušení</vt:lpstr>
      <vt:lpstr>ASFALTOVÁ SMĚS – KOMPOZIT</vt:lpstr>
      <vt:lpstr>Zkoušení asfaltových pojiv</vt:lpstr>
      <vt:lpstr>Moderní a chytré asfaltové vozovky </vt:lpstr>
      <vt:lpstr>SMART VOZOVKY ?????????</vt:lpstr>
      <vt:lpstr>Prezentace aplikace PowerPoint</vt:lpstr>
      <vt:lpstr>Prezentace aplikace PowerPoint</vt:lpstr>
      <vt:lpstr>Technologická řešení</vt:lpstr>
      <vt:lpstr>Pravidla pro provádění oprav asfaltových vozovek v zimním období </vt:lpstr>
      <vt:lpstr>TECHNOLOGIE OPRAV</vt:lpstr>
      <vt:lpstr>TECHNOLOGIE OPRAV - ZÁSADY</vt:lpstr>
      <vt:lpstr>Děkuji vám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Závěry z konference AV</dc:title>
  <dc:creator>..</dc:creator>
  <cp:lastModifiedBy>..</cp:lastModifiedBy>
  <cp:revision>17</cp:revision>
  <dcterms:created xsi:type="dcterms:W3CDTF">2021-10-29T13:05:42Z</dcterms:created>
  <dcterms:modified xsi:type="dcterms:W3CDTF">2021-10-31T18:55:14Z</dcterms:modified>
</cp:coreProperties>
</file>