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32" r:id="rId1"/>
  </p:sldMasterIdLst>
  <p:notesMasterIdLst>
    <p:notesMasterId r:id="rId18"/>
  </p:notesMasterIdLst>
  <p:handoutMasterIdLst>
    <p:handoutMasterId r:id="rId19"/>
  </p:handoutMasterIdLst>
  <p:sldIdLst>
    <p:sldId id="448" r:id="rId2"/>
    <p:sldId id="480" r:id="rId3"/>
    <p:sldId id="497" r:id="rId4"/>
    <p:sldId id="479" r:id="rId5"/>
    <p:sldId id="498" r:id="rId6"/>
    <p:sldId id="499" r:id="rId7"/>
    <p:sldId id="500" r:id="rId8"/>
    <p:sldId id="501" r:id="rId9"/>
    <p:sldId id="502" r:id="rId10"/>
    <p:sldId id="504" r:id="rId11"/>
    <p:sldId id="509" r:id="rId12"/>
    <p:sldId id="508" r:id="rId13"/>
    <p:sldId id="511" r:id="rId14"/>
    <p:sldId id="510" r:id="rId15"/>
    <p:sldId id="505" r:id="rId16"/>
    <p:sldId id="506" r:id="rId17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Kateřina Schejbalová" initials="KS" lastIdx="5" clrIdx="0"/>
  <p:cmAuthor id="1" name="Pojarová Nina" initials="PN" lastIdx="1" clrIdx="1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8EBA"/>
    <a:srgbClr val="FFCC66"/>
    <a:srgbClr val="DAA600"/>
    <a:srgbClr val="99A949"/>
    <a:srgbClr val="13A2B1"/>
    <a:srgbClr val="309294"/>
    <a:srgbClr val="B381D9"/>
    <a:srgbClr val="DEA900"/>
    <a:srgbClr val="FF66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Styl s motivem 1 – zvýraznění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3C2FFA5D-87B4-456A-9821-1D502468CF0F}" styleName="Styl s motivem 1 – zvýraznění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89839" autoAdjust="0"/>
  </p:normalViewPr>
  <p:slideViewPr>
    <p:cSldViewPr>
      <p:cViewPr varScale="1">
        <p:scale>
          <a:sx n="115" d="100"/>
          <a:sy n="115" d="100"/>
        </p:scale>
        <p:origin x="1476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US-DATA1\UsersFolders$\kvardovan\Desktop\ulo&#382;eno\Prezentace\Podklady%20pro%20prezentaci\Souhrn%20prezentac&#237;%20-%20strategie\Technologie%2020162020,%20pl&#225;n%202021\Pln&#283;n&#237;%20technologi&#237;%202016-2020,%20pl&#225;n%20202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ulasinm\Desktop\V&#253;robn&#237;%20pl&#225;n%20technologi&#237;%202021%20dle%20jednotliv&#253;ch%20akc&#237;%2022.9.2021%20(Grohol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8113816661272742E-2"/>
          <c:y val="3.425121392535093E-2"/>
          <c:w val="0.9250352111414144"/>
          <c:h val="0.90238897740116419"/>
        </c:manualLayout>
      </c:layout>
      <c:barChart>
        <c:barDir val="col"/>
        <c:grouping val="clustered"/>
        <c:varyColors val="0"/>
        <c:ser>
          <c:idx val="0"/>
          <c:order val="0"/>
          <c:spPr>
            <a:gradFill rotWithShape="1">
              <a:gsLst>
                <a:gs pos="0">
                  <a:schemeClr val="accent1">
                    <a:shade val="51000"/>
                    <a:satMod val="130000"/>
                  </a:schemeClr>
                </a:gs>
                <a:gs pos="80000">
                  <a:schemeClr val="accent1">
                    <a:shade val="93000"/>
                    <a:satMod val="130000"/>
                  </a:schemeClr>
                </a:gs>
                <a:gs pos="100000">
                  <a:schemeClr val="accent1">
                    <a:shade val="94000"/>
                    <a:satMod val="135000"/>
                  </a:schemeClr>
                </a:gs>
              </a:gsLst>
              <a:lin ang="16200000" scaled="0"/>
            </a:gradFill>
            <a:ln>
              <a:noFill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c:spPr>
          <c:invertIfNegative val="0"/>
          <c:dPt>
            <c:idx val="0"/>
            <c:invertIfNegative val="0"/>
            <c:bubble3D val="0"/>
            <c:spPr>
              <a:solidFill>
                <a:schemeClr val="bg1">
                  <a:lumMod val="8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1-1D73-4779-BE6D-808CFAA53657}"/>
              </c:ext>
            </c:extLst>
          </c:dPt>
          <c:dPt>
            <c:idx val="1"/>
            <c:invertIfNegative val="0"/>
            <c:bubble3D val="0"/>
            <c:spPr>
              <a:solidFill>
                <a:schemeClr val="bg1">
                  <a:lumMod val="65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3-1D73-4779-BE6D-808CFAA53657}"/>
              </c:ext>
            </c:extLst>
          </c:dPt>
          <c:dPt>
            <c:idx val="2"/>
            <c:invertIfNegative val="0"/>
            <c:bubble3D val="0"/>
            <c:spPr>
              <a:solidFill>
                <a:srgbClr val="FFCC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5-1D73-4779-BE6D-808CFAA53657}"/>
              </c:ext>
            </c:extLst>
          </c:dPt>
          <c:dPt>
            <c:idx val="3"/>
            <c:invertIfNegative val="0"/>
            <c:bubble3D val="0"/>
            <c:spPr>
              <a:solidFill>
                <a:srgbClr val="FF9933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7-1D73-4779-BE6D-808CFAA53657}"/>
              </c:ext>
            </c:extLst>
          </c:dPt>
          <c:dPt>
            <c:idx val="4"/>
            <c:invertIfNegative val="0"/>
            <c:bubble3D val="0"/>
            <c:spPr>
              <a:solidFill>
                <a:srgbClr val="CC6600"/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9-1D73-4779-BE6D-808CFAA5365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>
                  <a:lumMod val="50000"/>
                </a:schemeClr>
              </a:solidFill>
              <a:ln>
                <a:noFill/>
              </a:ln>
              <a:effectLst>
                <a:outerShdw blurRad="40000" dist="23000" dir="5400000" rotWithShape="0">
                  <a:srgbClr val="000000">
                    <a:alpha val="35000"/>
                  </a:srgbClr>
                </a:outerShdw>
              </a:effectLst>
              <a:scene3d>
                <a:camera prst="orthographicFront">
                  <a:rot lat="0" lon="0" rev="0"/>
                </a:camera>
                <a:lightRig rig="threePt" dir="t">
                  <a:rot lat="0" lon="0" rev="1200000"/>
                </a:lightRig>
              </a:scene3d>
              <a:sp3d>
                <a:bevelT w="63500" h="25400"/>
              </a:sp3d>
            </c:spPr>
            <c:extLst>
              <c:ext xmlns:c16="http://schemas.microsoft.com/office/drawing/2014/chart" uri="{C3380CC4-5D6E-409C-BE32-E72D297353CC}">
                <c16:uniqueId val="{0000000B-1D73-4779-BE6D-808CFAA5365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'VDZ-liniové'!$B$27:$G$27</c:f>
              <c:strCache>
                <c:ptCount val="6"/>
                <c:pt idx="0">
                  <c:v>2016</c:v>
                </c:pt>
                <c:pt idx="1">
                  <c:v>2017</c:v>
                </c:pt>
                <c:pt idx="2">
                  <c:v>2018</c:v>
                </c:pt>
                <c:pt idx="3">
                  <c:v>2019</c:v>
                </c:pt>
                <c:pt idx="4">
                  <c:v>2020</c:v>
                </c:pt>
                <c:pt idx="5">
                  <c:v>plán 2021</c:v>
                </c:pt>
              </c:strCache>
            </c:strRef>
          </c:cat>
          <c:val>
            <c:numRef>
              <c:f>'VDZ-liniové'!$B$28:$G$28</c:f>
              <c:numCache>
                <c:formatCode>#,##0</c:formatCode>
                <c:ptCount val="6"/>
                <c:pt idx="0">
                  <c:v>604</c:v>
                </c:pt>
                <c:pt idx="1">
                  <c:v>716</c:v>
                </c:pt>
                <c:pt idx="2">
                  <c:v>661</c:v>
                </c:pt>
                <c:pt idx="3">
                  <c:v>723</c:v>
                </c:pt>
                <c:pt idx="4">
                  <c:v>656</c:v>
                </c:pt>
                <c:pt idx="5">
                  <c:v>600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C-1D73-4779-BE6D-808CFAA5365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0"/>
        <c:overlap val="-24"/>
        <c:axId val="77926784"/>
        <c:axId val="77928320"/>
      </c:barChart>
      <c:catAx>
        <c:axId val="779267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2700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7928320"/>
        <c:crosses val="autoZero"/>
        <c:auto val="1"/>
        <c:lblAlgn val="ctr"/>
        <c:lblOffset val="100"/>
        <c:noMultiLvlLbl val="0"/>
      </c:catAx>
      <c:valAx>
        <c:axId val="779283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7792678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6.2207309425764044E-2"/>
          <c:y val="5.6319029724865639E-2"/>
          <c:w val="0.91881433215197472"/>
          <c:h val="0.87354973031848171"/>
        </c:manualLayout>
      </c:layout>
      <c:barChart>
        <c:barDir val="col"/>
        <c:grouping val="clustered"/>
        <c:varyColors val="0"/>
        <c:ser>
          <c:idx val="0"/>
          <c:order val="0"/>
          <c:spPr>
            <a:solidFill>
              <a:srgbClr val="FF0000"/>
            </a:solidFill>
          </c:spPr>
          <c:invertIfNegative val="0"/>
          <c:dPt>
            <c:idx val="0"/>
            <c:invertIfNegative val="0"/>
            <c:bubble3D val="0"/>
            <c:spPr>
              <a:solidFill>
                <a:srgbClr val="FFC000"/>
              </a:solidFill>
            </c:spPr>
            <c:extLst>
              <c:ext xmlns:c16="http://schemas.microsoft.com/office/drawing/2014/chart" uri="{C3380CC4-5D6E-409C-BE32-E72D297353CC}">
                <c16:uniqueId val="{00000001-C3CB-4F21-A33B-F37E241DF1B4}"/>
              </c:ext>
            </c:extLst>
          </c:dPt>
          <c:dPt>
            <c:idx val="1"/>
            <c:invertIfNegative val="0"/>
            <c:bubble3D val="0"/>
            <c:spPr>
              <a:solidFill>
                <a:srgbClr val="FF9900"/>
              </a:solidFill>
            </c:spPr>
            <c:extLst>
              <c:ext xmlns:c16="http://schemas.microsoft.com/office/drawing/2014/chart" uri="{C3380CC4-5D6E-409C-BE32-E72D297353CC}">
                <c16:uniqueId val="{00000003-C3CB-4F21-A33B-F37E241DF1B4}"/>
              </c:ext>
            </c:extLst>
          </c:dPt>
          <c:dPt>
            <c:idx val="2"/>
            <c:invertIfNegative val="0"/>
            <c:bubble3D val="0"/>
            <c:spPr>
              <a:solidFill>
                <a:schemeClr val="bg1">
                  <a:lumMod val="50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5-C3CB-4F21-A33B-F37E241DF1B4}"/>
              </c:ext>
            </c:extLst>
          </c:dPt>
          <c:dPt>
            <c:idx val="3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  <c:extLst>
              <c:ext xmlns:c16="http://schemas.microsoft.com/office/drawing/2014/chart" uri="{C3380CC4-5D6E-409C-BE32-E72D297353CC}">
                <c16:uniqueId val="{00000007-C3CB-4F21-A33B-F37E241DF1B4}"/>
              </c:ext>
            </c:extLst>
          </c:dPt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'Plán vs. skutečný stav 2021'!$B$28:$H$28</c:f>
              <c:strCache>
                <c:ptCount val="7"/>
                <c:pt idx="0">
                  <c:v>Barva 2017</c:v>
                </c:pt>
                <c:pt idx="1">
                  <c:v>Plast 2017</c:v>
                </c:pt>
                <c:pt idx="2">
                  <c:v>Barva 2018</c:v>
                </c:pt>
                <c:pt idx="3">
                  <c:v>Plast 2018</c:v>
                </c:pt>
                <c:pt idx="4">
                  <c:v>Plast 2019</c:v>
                </c:pt>
                <c:pt idx="5">
                  <c:v>Plast 2020</c:v>
                </c:pt>
                <c:pt idx="6">
                  <c:v>Plán Plast 2021</c:v>
                </c:pt>
              </c:strCache>
            </c:strRef>
          </c:cat>
          <c:val>
            <c:numRef>
              <c:f>'Plán vs. skutečný stav 2021'!$B$31:$H$31</c:f>
              <c:numCache>
                <c:formatCode>0</c:formatCode>
                <c:ptCount val="7"/>
                <c:pt idx="0">
                  <c:v>1800</c:v>
                </c:pt>
                <c:pt idx="1">
                  <c:v>2500</c:v>
                </c:pt>
                <c:pt idx="2">
                  <c:v>764</c:v>
                </c:pt>
                <c:pt idx="3">
                  <c:v>1139</c:v>
                </c:pt>
                <c:pt idx="4">
                  <c:v>1834</c:v>
                </c:pt>
                <c:pt idx="5">
                  <c:v>2100</c:v>
                </c:pt>
                <c:pt idx="6" formatCode="#,##0">
                  <c:v>2000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C3CB-4F21-A33B-F37E241DF1B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20"/>
        <c:axId val="64962560"/>
        <c:axId val="64965248"/>
      </c:barChart>
      <c:catAx>
        <c:axId val="649625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4965248"/>
        <c:crosses val="autoZero"/>
        <c:auto val="1"/>
        <c:lblAlgn val="ctr"/>
        <c:lblOffset val="100"/>
        <c:noMultiLvlLbl val="0"/>
      </c:catAx>
      <c:valAx>
        <c:axId val="64965248"/>
        <c:scaling>
          <c:orientation val="minMax"/>
          <c:max val="2500"/>
          <c:min val="0"/>
        </c:scaling>
        <c:delete val="0"/>
        <c:axPos val="l"/>
        <c:majorGridlines>
          <c:spPr>
            <a:ln>
              <a:gradFill>
                <a:gsLst>
                  <a:gs pos="0">
                    <a:schemeClr val="accent1">
                      <a:lumMod val="5000"/>
                      <a:lumOff val="95000"/>
                    </a:schemeClr>
                  </a:gs>
                  <a:gs pos="74000">
                    <a:schemeClr val="accent1">
                      <a:lumMod val="45000"/>
                      <a:lumOff val="55000"/>
                    </a:schemeClr>
                  </a:gs>
                  <a:gs pos="83000">
                    <a:schemeClr val="accent1">
                      <a:lumMod val="45000"/>
                      <a:lumOff val="55000"/>
                    </a:schemeClr>
                  </a:gs>
                  <a:gs pos="100000">
                    <a:schemeClr val="accent1">
                      <a:lumMod val="30000"/>
                      <a:lumOff val="70000"/>
                    </a:schemeClr>
                  </a:gs>
                </a:gsLst>
                <a:lin ang="5400000" scaled="1"/>
              </a:gradFill>
            </a:ln>
          </c:spPr>
        </c:majorGridlines>
        <c:numFmt formatCode="0" sourceLinked="1"/>
        <c:majorTickMark val="out"/>
        <c:minorTickMark val="none"/>
        <c:tickLblPos val="nextTo"/>
        <c:crossAx val="64962560"/>
        <c:crosses val="autoZero"/>
        <c:crossBetween val="between"/>
        <c:majorUnit val="500"/>
        <c:minorUnit val="4.0000000000000022E-2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7191DB-EC9A-4F9A-BDBB-3FB6D7D60532}" type="datetimeFigureOut">
              <a:rPr lang="cs-CZ" smtClean="0"/>
              <a:t>25.10.2021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ED400C-4626-4192-98A0-63B02C19902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445045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7C182-9A9E-452B-87CF-137AEA2515F9}" type="datetimeFigureOut">
              <a:rPr lang="cs-CZ" smtClean="0"/>
              <a:pPr/>
              <a:t>25.10.2021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94A02-987D-4FCF-8950-195CD567AA9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66818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ravoúhlý trojúhelník 9"/>
          <p:cNvSpPr/>
          <p:nvPr/>
        </p:nvSpPr>
        <p:spPr>
          <a:xfrm>
            <a:off x="-1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685800" y="1752604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grpSp>
        <p:nvGrpSpPr>
          <p:cNvPr id="2" name="Skupina 1"/>
          <p:cNvGrpSpPr/>
          <p:nvPr/>
        </p:nvGrpSpPr>
        <p:grpSpPr>
          <a:xfrm>
            <a:off x="-3764" y="4953000"/>
            <a:ext cx="9147765" cy="1912088"/>
            <a:chOff x="-3765" y="4832896"/>
            <a:chExt cx="9147765" cy="2032192"/>
          </a:xfrm>
        </p:grpSpPr>
        <p:sp>
          <p:nvSpPr>
            <p:cNvPr id="7" name="Volný tvar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Volný tvar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Volný tvar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Přímá spojovací čára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0932F51-4967-4910-B6D0-44E650CB39C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481332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4DF5527-76C4-4050-A9EE-DD500FD81DA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44013" y="274642"/>
            <a:ext cx="1777470" cy="5592761"/>
          </a:xfrm>
        </p:spPr>
        <p:txBody>
          <a:bodyPr vert="eaVert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EBCEF92-2AE6-4C00-ABE3-85647784E647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E734E08-70B2-477B-9CE8-6535A1BE3C9E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7" name="Dvojitá šipka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Dvojitá šipka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48133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481334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8CD0BC6-1A42-4E31-9AF1-9415AE079AA3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30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444296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9" y="1444296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FFEB4FB-D4C9-4658-96D9-B4A4C74A330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5F4808D-6C36-457F-9DD3-C8110B0E09E6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3B8674-E7EB-4009-AC88-1ED7440490FC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2E0307-63A3-4C90-BBD6-A0AA8A27D9C5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 dirty="0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>
          <a:xfrm>
            <a:off x="4380076" y="6407952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0285B35F-70D6-4D83-ADCE-B423FFD49E0B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8601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Pravoúhlý trojúhelník 9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Přímá spojovací čára 10"/>
          <p:cNvCxnSpPr/>
          <p:nvPr/>
        </p:nvCxnSpPr>
        <p:spPr>
          <a:xfrm>
            <a:off x="-9233" y="5787746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Dvojitá šipka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Dvojitá šipka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Volný tvar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Volný tvar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Pravoúhlý trojúhelník 13"/>
          <p:cNvSpPr>
            <a:spLocks/>
          </p:cNvSpPr>
          <p:nvPr/>
        </p:nvSpPr>
        <p:spPr bwMode="auto">
          <a:xfrm>
            <a:off x="-6041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Přímá spojovací čára 14"/>
          <p:cNvCxnSpPr/>
          <p:nvPr/>
        </p:nvCxnSpPr>
        <p:spPr>
          <a:xfrm>
            <a:off x="-9233" y="5787746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481334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4380076" y="6407952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r>
              <a:rPr lang="cs-CZ" smtClean="0"/>
              <a:t>Verze 1.3 (9/2020)</a:t>
            </a:r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647272" y="6407952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F86EC41B-63E0-4EDA-B5C6-63DE48B7EDCF}" type="slidenum">
              <a:rPr lang="cs-CZ" smtClean="0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pn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jpeg"/><Relationship Id="rId4" Type="http://schemas.openxmlformats.org/officeDocument/2006/relationships/image" Target="../media/image5.jpeg"/><Relationship Id="rId9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340876"/>
            <a:ext cx="8058200" cy="1656183"/>
          </a:xfrm>
        </p:spPr>
        <p:txBody>
          <a:bodyPr>
            <a:normAutofit/>
          </a:bodyPr>
          <a:lstStyle/>
          <a:p>
            <a:pPr marL="342900" indent="-342900" algn="ctr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cs-CZ" altLang="cs-CZ" sz="4200" dirty="0">
                <a:ln w="50800"/>
                <a:latin typeface="Calibri" pitchFamily="34" charset="0"/>
              </a:rPr>
              <a:t>Dopravní </a:t>
            </a:r>
            <a:r>
              <a:rPr lang="cs-CZ" altLang="cs-CZ" sz="4200" dirty="0" smtClean="0">
                <a:ln w="50800"/>
                <a:latin typeface="Calibri" pitchFamily="34" charset="0"/>
              </a:rPr>
              <a:t>značení v Plzeňském </a:t>
            </a:r>
            <a:r>
              <a:rPr lang="cs-CZ" altLang="cs-CZ" sz="4200" dirty="0">
                <a:ln w="50800"/>
                <a:latin typeface="Calibri" pitchFamily="34" charset="0"/>
              </a:rPr>
              <a:t>kraji 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smtClean="0"/>
              <a:t>SPRÁVA A ÚDRŽBA SILNIC PLZEŇSKÉHO KRAJE, p. o.</a:t>
            </a:r>
          </a:p>
          <a:p>
            <a:endParaRPr lang="cs-CZ" dirty="0"/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5445224"/>
            <a:ext cx="4141239" cy="1123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976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10</a:t>
            </a:fld>
            <a:endParaRPr lang="cs-CZ"/>
          </a:p>
        </p:txBody>
      </p:sp>
      <p:sp>
        <p:nvSpPr>
          <p:cNvPr id="7" name="TextovéPole 2"/>
          <p:cNvSpPr txBox="1">
            <a:spLocks noChangeArrowheads="1"/>
          </p:cNvSpPr>
          <p:nvPr/>
        </p:nvSpPr>
        <p:spPr bwMode="auto">
          <a:xfrm>
            <a:off x="611560" y="1124744"/>
            <a:ext cx="7704856" cy="5570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 smtClean="0">
                <a:latin typeface="Calibri" pitchFamily="34" charset="0"/>
              </a:rPr>
              <a:t>strojní </a:t>
            </a:r>
            <a:r>
              <a:rPr lang="cs-CZ" altLang="cs-CZ" sz="1800" dirty="0">
                <a:latin typeface="Calibri" pitchFamily="34" charset="0"/>
              </a:rPr>
              <a:t>vybavení: dodávka + podvalník + Hofmann H9 98:2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>
                <a:latin typeface="Calibri" pitchFamily="34" charset="0"/>
              </a:rPr>
              <a:t>personální obsazení: 3 dělníci </a:t>
            </a:r>
            <a:r>
              <a:rPr lang="cs-CZ" altLang="cs-CZ" sz="1800" dirty="0" smtClean="0">
                <a:latin typeface="Calibri" pitchFamily="34" charset="0"/>
              </a:rPr>
              <a:t>(případně </a:t>
            </a:r>
            <a:r>
              <a:rPr lang="cs-CZ" altLang="cs-CZ" sz="1800" dirty="0">
                <a:latin typeface="Calibri" pitchFamily="34" charset="0"/>
              </a:rPr>
              <a:t>2 dělníci na řízení </a:t>
            </a:r>
            <a:r>
              <a:rPr lang="cs-CZ" altLang="cs-CZ" sz="1800" dirty="0" smtClean="0">
                <a:latin typeface="Calibri" pitchFamily="34" charset="0"/>
              </a:rPr>
              <a:t>provozu) ze střediska Sušice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 smtClean="0">
                <a:latin typeface="Calibri" pitchFamily="34" charset="0"/>
              </a:rPr>
              <a:t>cílem pořízení vybavení bylo zvýšení bezpečnosti provozu na krajských silnicích II. a III. tříd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 smtClean="0">
                <a:latin typeface="Calibri" pitchFamily="34" charset="0"/>
              </a:rPr>
              <a:t>obnovou </a:t>
            </a:r>
            <a:r>
              <a:rPr lang="cs-CZ" altLang="cs-CZ" sz="1800" dirty="0">
                <a:latin typeface="Calibri" pitchFamily="34" charset="0"/>
              </a:rPr>
              <a:t>se zlepšuje </a:t>
            </a:r>
            <a:r>
              <a:rPr lang="cs-CZ" altLang="cs-CZ" sz="1800" dirty="0" smtClean="0">
                <a:latin typeface="Calibri" pitchFamily="34" charset="0"/>
              </a:rPr>
              <a:t>retroflexe VDZ, </a:t>
            </a:r>
            <a:r>
              <a:rPr lang="cs-CZ" altLang="cs-CZ" sz="1800" dirty="0">
                <a:latin typeface="Calibri" pitchFamily="34" charset="0"/>
              </a:rPr>
              <a:t>obzvláště za špatné viditelnosti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 smtClean="0">
                <a:latin typeface="Calibri" pitchFamily="34" charset="0"/>
              </a:rPr>
              <a:t>provádění je závislé na klimatických podmínkách, kdy </a:t>
            </a:r>
            <a:r>
              <a:rPr lang="cs-CZ" altLang="cs-CZ" sz="1800" dirty="0">
                <a:latin typeface="Calibri" pitchFamily="34" charset="0"/>
              </a:rPr>
              <a:t>vozovka nesmí mít pod +5°C a musí být </a:t>
            </a:r>
            <a:r>
              <a:rPr lang="cs-CZ" altLang="cs-CZ" sz="1800" dirty="0" smtClean="0">
                <a:latin typeface="Calibri" pitchFamily="34" charset="0"/>
              </a:rPr>
              <a:t>zcela suchá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800" dirty="0">
                <a:latin typeface="Calibri" pitchFamily="34" charset="0"/>
              </a:rPr>
              <a:t>obnova </a:t>
            </a:r>
            <a:r>
              <a:rPr lang="cs-CZ" altLang="cs-CZ" sz="1800" dirty="0" smtClean="0">
                <a:latin typeface="Calibri" pitchFamily="34" charset="0"/>
              </a:rPr>
              <a:t>je </a:t>
            </a:r>
            <a:r>
              <a:rPr lang="cs-CZ" altLang="cs-CZ" sz="1800" dirty="0">
                <a:latin typeface="Calibri" pitchFamily="34" charset="0"/>
              </a:rPr>
              <a:t>plánována na základě </a:t>
            </a:r>
            <a:r>
              <a:rPr lang="cs-CZ" altLang="cs-CZ" sz="1800" dirty="0" smtClean="0">
                <a:latin typeface="Calibri" pitchFamily="34" charset="0"/>
              </a:rPr>
              <a:t>míry opotřebení plošného VDZ </a:t>
            </a:r>
            <a:r>
              <a:rPr lang="cs-CZ" altLang="cs-CZ" sz="1800" dirty="0">
                <a:latin typeface="Calibri" pitchFamily="34" charset="0"/>
              </a:rPr>
              <a:t>a  její roční plán je sestavován ve spolupráci s vedoucími </a:t>
            </a:r>
            <a:r>
              <a:rPr lang="cs-CZ" altLang="cs-CZ" sz="1800" dirty="0" smtClean="0">
                <a:latin typeface="Calibri" pitchFamily="34" charset="0"/>
              </a:rPr>
              <a:t>středisek</a:t>
            </a:r>
            <a:endParaRPr lang="cs-CZ" altLang="cs-CZ" sz="18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sz="1800" dirty="0" smtClean="0">
                <a:latin typeface="Calibri" pitchFamily="34" charset="0"/>
              </a:rPr>
              <a:t>v rámci plošného VDZ se </a:t>
            </a:r>
            <a:r>
              <a:rPr lang="cs-CZ" sz="1800" dirty="0">
                <a:latin typeface="Calibri" pitchFamily="34" charset="0"/>
              </a:rPr>
              <a:t>mohou řešit tyto </a:t>
            </a:r>
            <a:r>
              <a:rPr lang="cs-CZ" sz="1800" dirty="0" smtClean="0">
                <a:latin typeface="Calibri" pitchFamily="34" charset="0"/>
              </a:rPr>
              <a:t>piktogramy:</a:t>
            </a:r>
            <a:endParaRPr lang="cs-CZ" sz="1800" dirty="0">
              <a:latin typeface="Calibri" pitchFamily="34" charset="0"/>
            </a:endParaRPr>
          </a:p>
          <a:p>
            <a:pPr>
              <a:spcBef>
                <a:spcPts val="450"/>
              </a:spcBef>
              <a:buClr>
                <a:srgbClr val="FFC000"/>
              </a:buClr>
            </a:pPr>
            <a:r>
              <a:rPr lang="cs-CZ" altLang="cs-CZ" sz="1800" dirty="0" smtClean="0">
                <a:latin typeface="Calibri" pitchFamily="34" charset="0"/>
              </a:rPr>
              <a:t> 	- přechody </a:t>
            </a:r>
            <a:r>
              <a:rPr lang="cs-CZ" altLang="cs-CZ" sz="1800" dirty="0">
                <a:latin typeface="Calibri" pitchFamily="34" charset="0"/>
              </a:rPr>
              <a:t>pro chodce, dopravní stíny a </a:t>
            </a:r>
            <a:r>
              <a:rPr lang="cs-CZ" altLang="cs-CZ" sz="1800" dirty="0" smtClean="0">
                <a:latin typeface="Calibri" pitchFamily="34" charset="0"/>
              </a:rPr>
              <a:t>šrafy, </a:t>
            </a:r>
            <a:r>
              <a:rPr lang="cs-CZ" altLang="cs-CZ" sz="1800" dirty="0">
                <a:latin typeface="Calibri" pitchFamily="34" charset="0"/>
              </a:rPr>
              <a:t>dělící </a:t>
            </a:r>
            <a:r>
              <a:rPr lang="cs-CZ" altLang="cs-CZ" sz="1800" dirty="0" smtClean="0">
                <a:latin typeface="Calibri" pitchFamily="34" charset="0"/>
              </a:rPr>
              <a:t>čáry</a:t>
            </a:r>
            <a:endParaRPr lang="cs-CZ" altLang="cs-CZ" sz="1800" dirty="0">
              <a:latin typeface="Calibri" pitchFamily="34" charset="0"/>
            </a:endParaRPr>
          </a:p>
          <a:p>
            <a:pPr lvl="2">
              <a:spcBef>
                <a:spcPts val="450"/>
              </a:spcBef>
              <a:buClr>
                <a:srgbClr val="FFC000"/>
              </a:buClr>
            </a:pPr>
            <a:r>
              <a:rPr lang="cs-CZ" altLang="cs-CZ" sz="1800" dirty="0" smtClean="0">
                <a:latin typeface="Calibri" pitchFamily="34" charset="0"/>
              </a:rPr>
              <a:t>- STOP </a:t>
            </a:r>
            <a:r>
              <a:rPr lang="cs-CZ" altLang="cs-CZ" sz="1800" dirty="0">
                <a:latin typeface="Calibri" pitchFamily="34" charset="0"/>
              </a:rPr>
              <a:t>čáry, pruhy řazení a rozjezdy</a:t>
            </a:r>
          </a:p>
          <a:p>
            <a:pPr>
              <a:spcBef>
                <a:spcPts val="450"/>
              </a:spcBef>
              <a:buClr>
                <a:srgbClr val="FFC000"/>
              </a:buClr>
            </a:pPr>
            <a:r>
              <a:rPr lang="cs-CZ" altLang="cs-CZ" sz="1800" dirty="0" smtClean="0">
                <a:latin typeface="Calibri" pitchFamily="34" charset="0"/>
              </a:rPr>
              <a:t>	- zastávky </a:t>
            </a:r>
            <a:r>
              <a:rPr lang="cs-CZ" altLang="cs-CZ" sz="1800" dirty="0">
                <a:latin typeface="Calibri" pitchFamily="34" charset="0"/>
              </a:rPr>
              <a:t>BUS</a:t>
            </a:r>
          </a:p>
          <a:p>
            <a:pPr>
              <a:spcBef>
                <a:spcPts val="450"/>
              </a:spcBef>
              <a:buClr>
                <a:srgbClr val="FFC000"/>
              </a:buClr>
            </a:pPr>
            <a:r>
              <a:rPr lang="cs-CZ" altLang="cs-CZ" sz="1800" dirty="0" smtClean="0">
                <a:latin typeface="Calibri" pitchFamily="34" charset="0"/>
              </a:rPr>
              <a:t>	- speciální </a:t>
            </a:r>
            <a:r>
              <a:rPr lang="cs-CZ" altLang="cs-CZ" sz="1800" dirty="0">
                <a:latin typeface="Calibri" pitchFamily="34" charset="0"/>
              </a:rPr>
              <a:t>dopravní značení - např. </a:t>
            </a:r>
            <a:r>
              <a:rPr lang="cs-CZ" altLang="cs-CZ" sz="1800" dirty="0" err="1">
                <a:latin typeface="Calibri" pitchFamily="34" charset="0"/>
              </a:rPr>
              <a:t>opticko</a:t>
            </a:r>
            <a:r>
              <a:rPr lang="cs-CZ" altLang="cs-CZ" sz="1800" dirty="0">
                <a:latin typeface="Calibri" pitchFamily="34" charset="0"/>
              </a:rPr>
              <a:t> - psychologická brzda</a:t>
            </a:r>
          </a:p>
          <a:p>
            <a:pPr>
              <a:spcBef>
                <a:spcPts val="450"/>
              </a:spcBef>
              <a:buClr>
                <a:srgbClr val="FFC000"/>
              </a:buClr>
            </a:pPr>
            <a:r>
              <a:rPr lang="cs-CZ" altLang="cs-CZ" sz="1800" dirty="0" smtClean="0">
                <a:latin typeface="Calibri" pitchFamily="34" charset="0"/>
              </a:rPr>
              <a:t>	- nápisy </a:t>
            </a:r>
            <a:r>
              <a:rPr lang="cs-CZ" altLang="cs-CZ" sz="1800" dirty="0">
                <a:latin typeface="Calibri" pitchFamily="34" charset="0"/>
              </a:rPr>
              <a:t>a značky na silnici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cs-CZ" altLang="cs-CZ" sz="18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7351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11</a:t>
            </a:fld>
            <a:endParaRPr lang="cs-CZ"/>
          </a:p>
        </p:txBody>
      </p:sp>
      <p:sp>
        <p:nvSpPr>
          <p:cNvPr id="9" name="TextovéPole 2"/>
          <p:cNvSpPr txBox="1">
            <a:spLocks noChangeArrowheads="1"/>
          </p:cNvSpPr>
          <p:nvPr/>
        </p:nvSpPr>
        <p:spPr bwMode="auto">
          <a:xfrm>
            <a:off x="695491" y="1545415"/>
            <a:ext cx="7760555" cy="4416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obnovou </a:t>
            </a:r>
            <a:r>
              <a:rPr lang="cs-CZ" altLang="cs-CZ" sz="1600" dirty="0">
                <a:latin typeface="Calibri" pitchFamily="34" charset="0"/>
              </a:rPr>
              <a:t>plošného vodorovného dopravního značení vlastními pracovníky se začalo v roce 2016 se strojem, který </a:t>
            </a:r>
            <a:r>
              <a:rPr lang="cs-CZ" altLang="cs-CZ" sz="1600" dirty="0" smtClean="0">
                <a:latin typeface="Calibri" pitchFamily="34" charset="0"/>
              </a:rPr>
              <a:t>byl již </a:t>
            </a:r>
            <a:r>
              <a:rPr lang="cs-CZ" altLang="cs-CZ" sz="1600" dirty="0">
                <a:latin typeface="Calibri" pitchFamily="34" charset="0"/>
              </a:rPr>
              <a:t>ve výbavě </a:t>
            </a:r>
            <a:r>
              <a:rPr lang="cs-CZ" altLang="cs-CZ" sz="1600" dirty="0" smtClean="0">
                <a:latin typeface="Calibri" pitchFamily="34" charset="0"/>
              </a:rPr>
              <a:t>organizace 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stroj byl určen na nástřik barvy, která ovšem dlouho nevydržela vzhledem ke zvýšenému provozu vozidel (přechody, BUS zastávky)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z důvodu velké poruchovosti stroje a minimálnímu využití se v roce 2016 výkony nezaznamenávaly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po </a:t>
            </a:r>
            <a:r>
              <a:rPr lang="cs-CZ" altLang="cs-CZ" sz="1600" dirty="0">
                <a:latin typeface="Calibri" pitchFamily="34" charset="0"/>
              </a:rPr>
              <a:t>nákladné opravě stávajícího </a:t>
            </a:r>
            <a:r>
              <a:rPr lang="cs-CZ" altLang="cs-CZ" sz="1600" dirty="0" smtClean="0">
                <a:latin typeface="Calibri" pitchFamily="34" charset="0"/>
              </a:rPr>
              <a:t>stroje se  </a:t>
            </a:r>
            <a:r>
              <a:rPr lang="cs-CZ" altLang="cs-CZ" sz="1600" dirty="0">
                <a:latin typeface="Calibri" pitchFamily="34" charset="0"/>
              </a:rPr>
              <a:t>v roce </a:t>
            </a:r>
            <a:r>
              <a:rPr lang="cs-CZ" altLang="cs-CZ" sz="1600" dirty="0" smtClean="0">
                <a:latin typeface="Calibri" pitchFamily="34" charset="0"/>
              </a:rPr>
              <a:t>2017 obnova prováděla dle ročních plánů technologických oprav. Výkony tohoto stroje byly však stále nedostatečné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v roce 2017 se začalo </a:t>
            </a:r>
            <a:r>
              <a:rPr lang="cs-CZ" altLang="cs-CZ" sz="1600" dirty="0">
                <a:latin typeface="Calibri" pitchFamily="34" charset="0"/>
              </a:rPr>
              <a:t>uvažovat </a:t>
            </a:r>
            <a:r>
              <a:rPr lang="cs-CZ" altLang="cs-CZ" sz="1600" dirty="0" smtClean="0">
                <a:latin typeface="Calibri" pitchFamily="34" charset="0"/>
              </a:rPr>
              <a:t>o provádění </a:t>
            </a:r>
            <a:r>
              <a:rPr lang="cs-CZ" altLang="cs-CZ" sz="1600" dirty="0">
                <a:latin typeface="Calibri" pitchFamily="34" charset="0"/>
              </a:rPr>
              <a:t>VDZ </a:t>
            </a:r>
            <a:r>
              <a:rPr lang="cs-CZ" altLang="cs-CZ" sz="1600" dirty="0" smtClean="0">
                <a:latin typeface="Calibri" pitchFamily="34" charset="0"/>
              </a:rPr>
              <a:t>v materiálu plast, pro vyzkoušení bylo </a:t>
            </a:r>
            <a:r>
              <a:rPr lang="cs-CZ" altLang="cs-CZ" sz="1600" dirty="0">
                <a:latin typeface="Calibri" pitchFamily="34" charset="0"/>
              </a:rPr>
              <a:t>využito </a:t>
            </a:r>
            <a:r>
              <a:rPr lang="cs-CZ" altLang="cs-CZ" sz="1600" dirty="0" err="1">
                <a:latin typeface="Calibri" pitchFamily="34" charset="0"/>
              </a:rPr>
              <a:t>stěrkování</a:t>
            </a:r>
            <a:r>
              <a:rPr lang="cs-CZ" altLang="cs-CZ" sz="1600" dirty="0">
                <a:latin typeface="Calibri" pitchFamily="34" charset="0"/>
              </a:rPr>
              <a:t> plastu do papírovou páskou oblepených </a:t>
            </a:r>
            <a:r>
              <a:rPr lang="cs-CZ" altLang="cs-CZ" sz="1600" dirty="0" smtClean="0">
                <a:latin typeface="Calibri" pitchFamily="34" charset="0"/>
              </a:rPr>
              <a:t>tvarů - </a:t>
            </a:r>
            <a:r>
              <a:rPr lang="cs-CZ" altLang="cs-CZ" sz="1600" dirty="0">
                <a:latin typeface="Calibri" pitchFamily="34" charset="0"/>
              </a:rPr>
              <a:t>tato technologie se osvědčila ve výběru materiálu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v </a:t>
            </a:r>
            <a:r>
              <a:rPr lang="cs-CZ" altLang="cs-CZ" sz="1600" dirty="0">
                <a:latin typeface="Calibri" pitchFamily="34" charset="0"/>
              </a:rPr>
              <a:t>roce </a:t>
            </a:r>
            <a:r>
              <a:rPr lang="cs-CZ" altLang="cs-CZ" sz="1600" dirty="0" smtClean="0">
                <a:latin typeface="Calibri" pitchFamily="34" charset="0"/>
              </a:rPr>
              <a:t>2019 byl </a:t>
            </a:r>
            <a:r>
              <a:rPr lang="cs-CZ" altLang="cs-CZ" sz="1600" dirty="0">
                <a:latin typeface="Calibri" pitchFamily="34" charset="0"/>
              </a:rPr>
              <a:t>do strojního vybavení </a:t>
            </a:r>
            <a:r>
              <a:rPr lang="cs-CZ" altLang="cs-CZ" sz="1600" dirty="0" smtClean="0">
                <a:latin typeface="Calibri" pitchFamily="34" charset="0"/>
              </a:rPr>
              <a:t>SÚSPK pořízen nový </a:t>
            </a:r>
            <a:r>
              <a:rPr lang="cs-CZ" altLang="cs-CZ" sz="1600" dirty="0">
                <a:latin typeface="Calibri" pitchFamily="34" charset="0"/>
              </a:rPr>
              <a:t>stroj na stříkaný plast Hofmann H9 </a:t>
            </a:r>
            <a:r>
              <a:rPr lang="cs-CZ" altLang="cs-CZ" sz="1600" dirty="0" smtClean="0">
                <a:latin typeface="Calibri" pitchFamily="34" charset="0"/>
              </a:rPr>
              <a:t>98:2, který však špatně fungoval při aplikaci. Po dohodě s výrobcem byl po dobu záruční opravy nahrazen zapůjčeným strojem</a:t>
            </a:r>
            <a:r>
              <a:rPr lang="cs-CZ" altLang="cs-CZ" sz="1600" b="1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cs-CZ" altLang="cs-CZ" sz="1600" b="1" dirty="0">
                <a:solidFill>
                  <a:srgbClr val="000000"/>
                </a:solidFill>
                <a:latin typeface="Calibri" pitchFamily="34" charset="0"/>
              </a:rPr>
            </a:br>
            <a:endParaRPr lang="cs-CZ" altLang="cs-CZ" sz="1600" b="1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endParaRPr lang="cs-CZ" altLang="cs-CZ" sz="1600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4187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12</a:t>
            </a:fld>
            <a:endParaRPr lang="cs-CZ"/>
          </a:p>
        </p:txBody>
      </p:sp>
      <p:sp>
        <p:nvSpPr>
          <p:cNvPr id="9" name="TextovéPole 2"/>
          <p:cNvSpPr txBox="1">
            <a:spLocks noChangeArrowheads="1"/>
          </p:cNvSpPr>
          <p:nvPr/>
        </p:nvSpPr>
        <p:spPr bwMode="auto">
          <a:xfrm>
            <a:off x="930014" y="1214038"/>
            <a:ext cx="7760555" cy="342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  <a:buClr>
                <a:srgbClr val="FFC000"/>
              </a:buClr>
            </a:pPr>
            <a:endParaRPr lang="cs-CZ" altLang="cs-CZ" sz="1400" dirty="0" smtClean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400" dirty="0" smtClean="0">
                <a:latin typeface="Calibri" pitchFamily="34" charset="0"/>
              </a:rPr>
              <a:t>pořízením </a:t>
            </a:r>
            <a:r>
              <a:rPr lang="cs-CZ" altLang="cs-CZ" sz="1400" dirty="0">
                <a:latin typeface="Calibri" pitchFamily="34" charset="0"/>
              </a:rPr>
              <a:t>stroje se zvýšil podíl strojové pokládky 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400" dirty="0">
                <a:latin typeface="Calibri" pitchFamily="34" charset="0"/>
              </a:rPr>
              <a:t>v letošním roce byly u stroje vyřešeny poslední problémy </a:t>
            </a:r>
            <a:r>
              <a:rPr lang="cs-CZ" altLang="cs-CZ" sz="1400" dirty="0" smtClean="0">
                <a:latin typeface="Calibri" pitchFamily="34" charset="0"/>
              </a:rPr>
              <a:t>s konzistencí aplikovaného materiálu</a:t>
            </a:r>
            <a:endParaRPr lang="cs-CZ" altLang="cs-CZ" sz="14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400" dirty="0" smtClean="0">
                <a:latin typeface="Calibri" pitchFamily="34" charset="0"/>
              </a:rPr>
              <a:t>ke zvýšení výkonu přispělo i pořízení šablon </a:t>
            </a:r>
            <a:r>
              <a:rPr lang="cs-CZ" altLang="cs-CZ" sz="1400" dirty="0">
                <a:latin typeface="Calibri" pitchFamily="34" charset="0"/>
              </a:rPr>
              <a:t>na obnovu piktogramů (odbočovací šipky, BUS, invalidi a další), aby odpadlo náročné oblepování požadovaného piktogramu při provádění obnovy 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400" dirty="0">
                <a:latin typeface="Calibri" pitchFamily="34" charset="0"/>
              </a:rPr>
              <a:t>v roce 2020 </a:t>
            </a:r>
            <a:r>
              <a:rPr lang="cs-CZ" altLang="cs-CZ" sz="1400" dirty="0" smtClean="0">
                <a:latin typeface="Calibri" pitchFamily="34" charset="0"/>
              </a:rPr>
              <a:t>byl </a:t>
            </a:r>
            <a:r>
              <a:rPr lang="cs-CZ" altLang="cs-CZ" sz="1400" dirty="0">
                <a:latin typeface="Calibri" pitchFamily="34" charset="0"/>
              </a:rPr>
              <a:t>pořízen nový stroj na broušení VDZ v plastu, který odstraní staré a </a:t>
            </a:r>
            <a:r>
              <a:rPr lang="cs-CZ" altLang="cs-CZ" sz="1400" dirty="0" smtClean="0">
                <a:latin typeface="Calibri" pitchFamily="34" charset="0"/>
              </a:rPr>
              <a:t>provozem poškozené </a:t>
            </a:r>
            <a:r>
              <a:rPr lang="cs-CZ" altLang="cs-CZ" sz="1400" dirty="0">
                <a:latin typeface="Calibri" pitchFamily="34" charset="0"/>
              </a:rPr>
              <a:t>VDZ v </a:t>
            </a:r>
            <a:r>
              <a:rPr lang="cs-CZ" altLang="cs-CZ" sz="1400" dirty="0" smtClean="0">
                <a:latin typeface="Calibri" pitchFamily="34" charset="0"/>
              </a:rPr>
              <a:t>plastu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400" dirty="0" smtClean="0">
                <a:latin typeface="Calibri" pitchFamily="34" charset="0"/>
              </a:rPr>
              <a:t>stříkaný </a:t>
            </a:r>
            <a:r>
              <a:rPr lang="cs-CZ" altLang="cs-CZ" sz="1400" dirty="0">
                <a:latin typeface="Calibri" pitchFamily="34" charset="0"/>
              </a:rPr>
              <a:t>plast strojní pokládkou prodloužil jak kvalitu tak i životnost obnovy na 3 až 4 roky dle exponovanosti </a:t>
            </a:r>
            <a:endParaRPr lang="cs-CZ" sz="1400" dirty="0">
              <a:latin typeface="Calibri" pitchFamily="34" charset="0"/>
            </a:endParaRPr>
          </a:p>
          <a:p>
            <a:pPr>
              <a:spcAft>
                <a:spcPts val="0"/>
              </a:spcAft>
            </a:pPr>
            <a:r>
              <a:rPr lang="cs-CZ" altLang="cs-CZ" sz="1400" b="1" dirty="0">
                <a:solidFill>
                  <a:srgbClr val="000000"/>
                </a:solidFill>
                <a:latin typeface="Calibri" pitchFamily="34" charset="0"/>
              </a:rPr>
              <a:t/>
            </a:r>
            <a:br>
              <a:rPr lang="cs-CZ" altLang="cs-CZ" sz="1400" b="1" dirty="0">
                <a:solidFill>
                  <a:srgbClr val="000000"/>
                </a:solidFill>
                <a:latin typeface="Calibri" pitchFamily="34" charset="0"/>
              </a:rPr>
            </a:br>
            <a:r>
              <a:rPr lang="cs-CZ" altLang="cs-CZ" sz="1400" dirty="0">
                <a:latin typeface="Calibri" pitchFamily="34" charset="0"/>
              </a:rPr>
              <a:t>Tendence vývoje:</a:t>
            </a:r>
          </a:p>
          <a:p>
            <a:pPr>
              <a:spcAft>
                <a:spcPts val="0"/>
              </a:spcAft>
            </a:pPr>
            <a:r>
              <a:rPr lang="cs-CZ" altLang="cs-CZ" sz="1400" dirty="0" smtClean="0">
                <a:latin typeface="Calibri" pitchFamily="34" charset="0"/>
              </a:rPr>
              <a:t>	- v současné době je kapacita i obsazenost pracovníky dostačující</a:t>
            </a:r>
          </a:p>
          <a:p>
            <a:pPr>
              <a:spcAft>
                <a:spcPts val="0"/>
              </a:spcAft>
            </a:pPr>
            <a:r>
              <a:rPr lang="cs-CZ" altLang="cs-CZ" sz="1400" dirty="0">
                <a:latin typeface="Calibri" pitchFamily="34" charset="0"/>
              </a:rPr>
              <a:t>	</a:t>
            </a:r>
            <a:r>
              <a:rPr lang="cs-CZ" altLang="cs-CZ" sz="1400" dirty="0" smtClean="0">
                <a:latin typeface="Calibri" pitchFamily="34" charset="0"/>
              </a:rPr>
              <a:t>- dochází k cyklické obnově plošného VDZ</a:t>
            </a:r>
          </a:p>
          <a:p>
            <a:pPr>
              <a:spcAft>
                <a:spcPts val="0"/>
              </a:spcAft>
            </a:pPr>
            <a:r>
              <a:rPr lang="cs-CZ" altLang="cs-CZ" sz="1400" dirty="0">
                <a:latin typeface="Calibri" pitchFamily="34" charset="0"/>
              </a:rPr>
              <a:t>	</a:t>
            </a:r>
            <a:r>
              <a:rPr lang="cs-CZ" altLang="cs-CZ" sz="1400" dirty="0" smtClean="0">
                <a:latin typeface="Calibri" pitchFamily="34" charset="0"/>
              </a:rPr>
              <a:t>- do budoucnosti o rozšiřování této technologie neuvažujeme</a:t>
            </a:r>
          </a:p>
        </p:txBody>
      </p:sp>
    </p:spTree>
    <p:extLst>
      <p:ext uri="{BB962C8B-B14F-4D97-AF65-F5344CB8AC3E}">
        <p14:creationId xmlns:p14="http://schemas.microsoft.com/office/powerpoint/2010/main" val="3124870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13</a:t>
            </a:fld>
            <a:endParaRPr lang="cs-CZ"/>
          </a:p>
        </p:txBody>
      </p:sp>
      <p:sp>
        <p:nvSpPr>
          <p:cNvPr id="8" name="TextovéPole 2"/>
          <p:cNvSpPr txBox="1">
            <a:spLocks noChangeArrowheads="1"/>
          </p:cNvSpPr>
          <p:nvPr/>
        </p:nvSpPr>
        <p:spPr bwMode="auto">
          <a:xfrm>
            <a:off x="1403648" y="1274202"/>
            <a:ext cx="5832649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350" b="1" dirty="0" smtClean="0">
                <a:latin typeface="Calibri" pitchFamily="34" charset="0"/>
              </a:rPr>
              <a:t>v </a:t>
            </a:r>
            <a:r>
              <a:rPr lang="cs-CZ" altLang="cs-CZ" sz="1350" b="1" dirty="0">
                <a:latin typeface="Calibri" pitchFamily="34" charset="0"/>
              </a:rPr>
              <a:t>roce </a:t>
            </a:r>
            <a:r>
              <a:rPr lang="cs-CZ" altLang="cs-CZ" sz="1350" b="1" dirty="0" smtClean="0">
                <a:latin typeface="Calibri" pitchFamily="34" charset="0"/>
              </a:rPr>
              <a:t>2019 </a:t>
            </a:r>
            <a:r>
              <a:rPr lang="cs-CZ" altLang="cs-CZ" sz="1350" b="1" dirty="0">
                <a:latin typeface="Calibri" pitchFamily="34" charset="0"/>
              </a:rPr>
              <a:t>SUSPK pořídila </a:t>
            </a:r>
            <a:r>
              <a:rPr lang="cs-CZ" altLang="cs-CZ" sz="1350" b="1" dirty="0" smtClean="0">
                <a:latin typeface="Calibri" pitchFamily="34" charset="0"/>
              </a:rPr>
              <a:t>stroj HOFMANN </a:t>
            </a:r>
            <a:r>
              <a:rPr lang="cs-CZ" altLang="cs-CZ" sz="1400" b="1" dirty="0">
                <a:latin typeface="Calibri" pitchFamily="34" charset="0"/>
              </a:rPr>
              <a:t>H9 </a:t>
            </a:r>
            <a:r>
              <a:rPr lang="cs-CZ" altLang="cs-CZ" sz="1400" b="1" dirty="0" smtClean="0">
                <a:latin typeface="Calibri" pitchFamily="34" charset="0"/>
              </a:rPr>
              <a:t>98:2</a:t>
            </a:r>
            <a:r>
              <a:rPr lang="cs-CZ" altLang="cs-CZ" sz="1350" b="1" dirty="0" smtClean="0">
                <a:latin typeface="Calibri" pitchFamily="34" charset="0"/>
              </a:rPr>
              <a:t> </a:t>
            </a:r>
            <a:r>
              <a:rPr lang="cs-CZ" altLang="cs-CZ" sz="1350" b="1" dirty="0">
                <a:latin typeface="Calibri" pitchFamily="34" charset="0"/>
              </a:rPr>
              <a:t>na středisko </a:t>
            </a:r>
            <a:r>
              <a:rPr lang="cs-CZ" altLang="cs-CZ" sz="1350" b="1" dirty="0" smtClean="0">
                <a:latin typeface="Calibri" pitchFamily="34" charset="0"/>
              </a:rPr>
              <a:t>Sušice</a:t>
            </a:r>
            <a:endParaRPr lang="cs-CZ" altLang="cs-CZ" sz="1350" b="1" dirty="0">
              <a:latin typeface="Calibri" pitchFamily="34" charset="0"/>
            </a:endParaRP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0217" y="1591962"/>
            <a:ext cx="5868144" cy="4401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367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14</a:t>
            </a:fld>
            <a:endParaRPr lang="cs-CZ"/>
          </a:p>
        </p:txBody>
      </p:sp>
      <p:pic>
        <p:nvPicPr>
          <p:cNvPr id="6" name="Obrázek 5" descr="011.jpg"/>
          <p:cNvPicPr>
            <a:picLocks noChangeAspect="1"/>
          </p:cNvPicPr>
          <p:nvPr/>
        </p:nvPicPr>
        <p:blipFill>
          <a:blip r:embed="rId3" cstate="print"/>
          <a:srcRect l="6233"/>
          <a:stretch>
            <a:fillRect/>
          </a:stretch>
        </p:blipFill>
        <p:spPr>
          <a:xfrm>
            <a:off x="1259238" y="1542119"/>
            <a:ext cx="6769146" cy="43116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4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PLOŠNÉ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15</a:t>
            </a:fld>
            <a:endParaRPr lang="cs-CZ"/>
          </a:p>
        </p:txBody>
      </p:sp>
      <p:graphicFrame>
        <p:nvGraphicFramePr>
          <p:cNvPr id="6" name="Graf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981426"/>
              </p:ext>
            </p:extLst>
          </p:nvPr>
        </p:nvGraphicFramePr>
        <p:xfrm>
          <a:off x="1187624" y="2276872"/>
          <a:ext cx="7361016" cy="38471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Tabulk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7452244"/>
              </p:ext>
            </p:extLst>
          </p:nvPr>
        </p:nvGraphicFramePr>
        <p:xfrm>
          <a:off x="1763688" y="1844824"/>
          <a:ext cx="6534726" cy="304800"/>
        </p:xfrm>
        <a:graphic>
          <a:graphicData uri="http://schemas.openxmlformats.org/drawingml/2006/table">
            <a:tbl>
              <a:tblPr/>
              <a:tblGrid>
                <a:gridCol w="65347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274320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Plnění</a:t>
                      </a:r>
                      <a:r>
                        <a:rPr lang="cs-CZ" sz="2000" b="0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cs-CZ" sz="16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výrobního</a:t>
                      </a:r>
                      <a:r>
                        <a:rPr lang="cs-CZ" sz="20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</a:t>
                      </a:r>
                      <a:r>
                        <a:rPr lang="cs-CZ" sz="16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plánu </a:t>
                      </a: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VDZ plošného 2016 – 2020 v (m2) , </a:t>
                      </a:r>
                      <a:r>
                        <a:rPr lang="cs-CZ" sz="1600" b="1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plán </a:t>
                      </a:r>
                      <a:r>
                        <a:rPr lang="cs-CZ" sz="1600" b="1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2021</a:t>
                      </a:r>
                      <a:endParaRPr lang="cs-CZ" sz="1600" b="1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595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16</a:t>
            </a:fld>
            <a:endParaRPr lang="cs-CZ"/>
          </a:p>
        </p:txBody>
      </p:sp>
      <p:pic>
        <p:nvPicPr>
          <p:cNvPr id="8" name="Picture 1" descr="U:\DOK-GR\zezulova\Documents\prezentace\pro kraj\Silnice_Klatovy_oprava_silnice_Modrava_Antygl_-2-[1].jpg"/>
          <p:cNvPicPr>
            <a:picLocks noChangeAspect="1" noChangeArrowheads="1"/>
          </p:cNvPicPr>
          <p:nvPr/>
        </p:nvPicPr>
        <p:blipFill>
          <a:blip r:embed="rId3" cstate="print"/>
          <a:srcRect t="14488"/>
          <a:stretch>
            <a:fillRect/>
          </a:stretch>
        </p:blipFill>
        <p:spPr bwMode="auto">
          <a:xfrm>
            <a:off x="899592" y="548680"/>
            <a:ext cx="7391086" cy="474036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Nadpis 1"/>
          <p:cNvSpPr txBox="1">
            <a:spLocks/>
          </p:cNvSpPr>
          <p:nvPr/>
        </p:nvSpPr>
        <p:spPr>
          <a:xfrm>
            <a:off x="3214114" y="5453401"/>
            <a:ext cx="5076564" cy="648072"/>
          </a:xfrm>
          <a:prstGeom prst="rect">
            <a:avLst/>
          </a:prstGeom>
        </p:spPr>
        <p:txBody>
          <a:bodyPr vert="horz" rtlCol="0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r" fontAlgn="auto">
              <a:spcAft>
                <a:spcPts val="0"/>
              </a:spcAft>
            </a:pPr>
            <a:r>
              <a:rPr lang="cs-CZ" sz="3300" b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  <a:endParaRPr lang="cs-CZ" sz="3300" b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374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Krajská správa a údržba silnic byla založena </a:t>
            </a:r>
            <a:r>
              <a:rPr lang="cs-CZ" sz="2000" dirty="0"/>
              <a:t>jako příspěvková </a:t>
            </a:r>
            <a:r>
              <a:rPr lang="cs-CZ" sz="2000" dirty="0" smtClean="0"/>
              <a:t>organizace ke dni 23.11.2009 sloučením původních šesti okresních správ, nese název </a:t>
            </a:r>
            <a:r>
              <a:rPr lang="cs-CZ" sz="2000" b="1" dirty="0" smtClean="0"/>
              <a:t>Správa a údržba silnic Plzeňského kraje, </a:t>
            </a:r>
            <a:r>
              <a:rPr lang="cs-CZ" sz="2000" b="1" dirty="0" err="1" smtClean="0"/>
              <a:t>p.o</a:t>
            </a:r>
            <a:r>
              <a:rPr lang="cs-CZ" sz="2000" b="1" dirty="0" smtClean="0"/>
              <a:t>. </a:t>
            </a:r>
            <a:r>
              <a:rPr lang="cs-CZ" sz="2000" dirty="0" smtClean="0"/>
              <a:t>a jejím zřizovatelem je Plzeňský kraj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Správa a údržba silnic Plzeňského kraje má ve své správě 4 </a:t>
            </a:r>
            <a:r>
              <a:rPr lang="cs-CZ" sz="2000" dirty="0" smtClean="0"/>
              <a:t>604 </a:t>
            </a:r>
            <a:r>
              <a:rPr lang="cs-CZ" sz="2000" dirty="0" smtClean="0"/>
              <a:t>km silnic druhé a třetí třídy na území Plzeňského kraje, přičemž dle pokynů zřizovatele pečuje i o další jím svěřený majetek</a:t>
            </a:r>
          </a:p>
          <a:p>
            <a:pPr algn="just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cs-CZ" sz="2000" dirty="0" smtClean="0"/>
              <a:t>SÚSPK je organizačně členěna do 23 provozních středisek rovnoměrně rozmístěných v rámci Plzeňského kraje </a:t>
            </a:r>
            <a:endParaRPr lang="cs-CZ" sz="2000" dirty="0"/>
          </a:p>
          <a:p>
            <a:pPr algn="just">
              <a:spcAft>
                <a:spcPts val="1200"/>
              </a:spcAft>
            </a:pPr>
            <a:endParaRPr lang="cs-CZ" dirty="0" smtClean="0"/>
          </a:p>
          <a:p>
            <a:pPr algn="just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Základní informace</a:t>
            </a:r>
            <a:endParaRPr lang="cs-CZ" dirty="0"/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5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457200" y="1481334"/>
            <a:ext cx="6635080" cy="4525963"/>
          </a:xfrm>
        </p:spPr>
        <p:txBody>
          <a:bodyPr>
            <a:normAutofit/>
          </a:bodyPr>
          <a:lstStyle/>
          <a:p>
            <a:pPr marL="6350" indent="-6350">
              <a:spcAft>
                <a:spcPts val="600"/>
              </a:spcAft>
              <a:buNone/>
            </a:pPr>
            <a:r>
              <a:rPr lang="cs-CZ" sz="2000" dirty="0" smtClean="0"/>
              <a:t>Z organizačně-teritoriálního pohledu je SÚSPK rozdělena „historicky“ dle hranic dřívějších okresů a dále pak podle jednotlivých sídel na provozní střediska:</a:t>
            </a:r>
          </a:p>
          <a:p>
            <a:pPr marL="6350" indent="-6350">
              <a:spcAft>
                <a:spcPts val="600"/>
              </a:spcAft>
              <a:buNone/>
            </a:pPr>
            <a:endParaRPr lang="cs-CZ" sz="20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Domažlice		3 provozní střediska</a:t>
            </a: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Klatovy		5 provozních středisek</a:t>
            </a: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Plzeň-jih		4 provozní střediska</a:t>
            </a: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Plzeň-sever	4 provozní střediska</a:t>
            </a: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Tachov		4 provozní střediska </a:t>
            </a:r>
          </a:p>
          <a:p>
            <a:pPr>
              <a:buFont typeface="Wingdings" panose="05000000000000000000" pitchFamily="2" charset="2"/>
              <a:buChar char="Ø"/>
              <a:tabLst>
                <a:tab pos="1435100" algn="l"/>
                <a:tab pos="2689225" algn="l"/>
              </a:tabLst>
            </a:pPr>
            <a:r>
              <a:rPr lang="cs-CZ" sz="2000" dirty="0" smtClean="0"/>
              <a:t>Rokycany 		3 provozní střediska</a:t>
            </a:r>
            <a:br>
              <a:rPr lang="cs-CZ" sz="2000" dirty="0" smtClean="0"/>
            </a:br>
            <a:r>
              <a:rPr lang="cs-CZ" sz="2000" dirty="0" smtClean="0"/>
              <a:t>a Plzeň-město 	+ středisko péče o zeleň</a:t>
            </a:r>
          </a:p>
        </p:txBody>
      </p:sp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Organizační a teritoriální členění </a:t>
            </a:r>
            <a:endParaRPr lang="cs-CZ" sz="3600" dirty="0"/>
          </a:p>
        </p:txBody>
      </p:sp>
      <p:pic>
        <p:nvPicPr>
          <p:cNvPr id="5" name="Obrázek 1" descr="D:\Users\hafnerova\AppData\Local\Microsoft\Windows\Temporary Internet Files\Content.Word\namesti3[1]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548680"/>
            <a:ext cx="1512000" cy="99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6296" y="1844826"/>
            <a:ext cx="1512000" cy="955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Obrázek 4" descr="D:\Users\sadlo\AppData\Local\Microsoft\Windows\Temporary Internet Files\Content.Word\000004a2b_6ce6b4[1]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771" b="41011"/>
          <a:stretch>
            <a:fillRect/>
          </a:stretch>
        </p:blipFill>
        <p:spPr bwMode="auto">
          <a:xfrm>
            <a:off x="7236296" y="6488713"/>
            <a:ext cx="1512000" cy="369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Obrázek 2" descr="D:\Users\bockova\AppData\Local\Microsoft\Windows\Temporary Internet Files\Content.Word\rokycany_v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2996952"/>
            <a:ext cx="1512000" cy="992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591"/>
          <a:stretch>
            <a:fillRect/>
          </a:stretch>
        </p:blipFill>
        <p:spPr bwMode="auto">
          <a:xfrm>
            <a:off x="7236296" y="4149080"/>
            <a:ext cx="1512000" cy="95040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Obrázek 9" descr="220px-Mariánská_Týnice,_jižní_průčelí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236296" y="5301208"/>
            <a:ext cx="1512000" cy="987378"/>
          </a:xfrm>
          <a:prstGeom prst="rect">
            <a:avLst/>
          </a:prstGeom>
        </p:spPr>
      </p:pic>
      <p:pic>
        <p:nvPicPr>
          <p:cNvPr id="11" name="Obrázek 10" descr="160226_uvodni_foto.jpg"/>
          <p:cNvPicPr>
            <a:picLocks noChangeAspect="1"/>
          </p:cNvPicPr>
          <p:nvPr/>
        </p:nvPicPr>
        <p:blipFill>
          <a:blip r:embed="rId8" cstate="print"/>
          <a:srcRect t="12726" b="45913"/>
          <a:stretch>
            <a:fillRect/>
          </a:stretch>
        </p:blipFill>
        <p:spPr>
          <a:xfrm>
            <a:off x="7236296" y="0"/>
            <a:ext cx="1512000" cy="360040"/>
          </a:xfrm>
          <a:prstGeom prst="rect">
            <a:avLst/>
          </a:prstGeom>
        </p:spPr>
      </p:pic>
      <p:pic>
        <p:nvPicPr>
          <p:cNvPr id="12" name="image6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14" name="Zástupný symbol pro zápatí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cs-CZ" smtClean="0"/>
              <a:t>Verze 1.4 (9/2021)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1584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sz="3200" cap="all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SILNIČNÍ SÍŤ V PLZEŇSKÉM KRAJI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4</a:t>
            </a:fld>
            <a:endParaRPr lang="cs-CZ"/>
          </a:p>
        </p:txBody>
      </p:sp>
      <p:pic>
        <p:nvPicPr>
          <p:cNvPr id="6" name="Obrázek 8" descr="mapa PK.jpg"/>
          <p:cNvPicPr>
            <a:picLocks noChangeAspect="1"/>
          </p:cNvPicPr>
          <p:nvPr/>
        </p:nvPicPr>
        <p:blipFill>
          <a:blip r:embed="rId3" cstate="print"/>
          <a:srcRect t="14607" b="5655"/>
          <a:stretch>
            <a:fillRect/>
          </a:stretch>
        </p:blipFill>
        <p:spPr bwMode="auto">
          <a:xfrm>
            <a:off x="4881473" y="1484784"/>
            <a:ext cx="4203331" cy="48424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ástupný symbol pro obsah 1"/>
          <p:cNvSpPr txBox="1">
            <a:spLocks/>
          </p:cNvSpPr>
          <p:nvPr/>
        </p:nvSpPr>
        <p:spPr>
          <a:xfrm>
            <a:off x="755575" y="1507579"/>
            <a:ext cx="4125897" cy="4207336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763" indent="-4763" fontAlgn="auto">
              <a:spcAft>
                <a:spcPts val="0"/>
              </a:spcAft>
              <a:buNone/>
            </a:pPr>
            <a:r>
              <a:rPr lang="cs-CZ" sz="2000" dirty="0"/>
              <a:t>Plzeňský kraj má třetí nejdelší silniční síť v ČR s celkem 5 067 km silnic I., II a III. tříd a </a:t>
            </a:r>
            <a:r>
              <a:rPr lang="cs-CZ" sz="2000" dirty="0" smtClean="0"/>
              <a:t>1 263 mostů</a:t>
            </a:r>
          </a:p>
          <a:p>
            <a:pPr marL="4763" indent="-4763" fontAlgn="auto">
              <a:spcAft>
                <a:spcPts val="0"/>
              </a:spcAft>
              <a:buNone/>
            </a:pPr>
            <a:endParaRPr lang="cs-CZ" sz="2000" dirty="0" smtClean="0"/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územní rozloha 7 649 km</a:t>
            </a:r>
            <a:r>
              <a:rPr lang="cs-CZ" sz="2000" baseline="30000" dirty="0" smtClean="0"/>
              <a:t>2</a:t>
            </a:r>
          </a:p>
          <a:p>
            <a:pPr fontAlgn="auto">
              <a:spcAft>
                <a:spcPts val="0"/>
              </a:spcAft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sz="2000" dirty="0" smtClean="0"/>
              <a:t>Ve </a:t>
            </a:r>
            <a:r>
              <a:rPr lang="cs-CZ" sz="2000" dirty="0"/>
              <a:t>správě SÚSPK</a:t>
            </a:r>
          </a:p>
          <a:p>
            <a:pPr lvl="1" fontAlgn="ctr">
              <a:spcAft>
                <a:spcPts val="0"/>
              </a:spcAft>
              <a:tabLst>
                <a:tab pos="1882379" algn="l"/>
              </a:tabLst>
            </a:pPr>
            <a:r>
              <a:rPr lang="cs-CZ" sz="2000" dirty="0" smtClean="0"/>
              <a:t>silnice II. třídy	1 494 km</a:t>
            </a:r>
          </a:p>
          <a:p>
            <a:pPr lvl="1" fontAlgn="ctr">
              <a:spcAft>
                <a:spcPts val="0"/>
              </a:spcAft>
              <a:tabLst>
                <a:tab pos="1882379" algn="l"/>
              </a:tabLst>
            </a:pPr>
            <a:r>
              <a:rPr lang="cs-CZ" sz="2000" dirty="0" smtClean="0"/>
              <a:t>silnice </a:t>
            </a:r>
            <a:r>
              <a:rPr lang="cs-CZ" sz="2000" dirty="0"/>
              <a:t>III. třídy	3 110 km</a:t>
            </a:r>
          </a:p>
          <a:p>
            <a:pPr lvl="1" fontAlgn="ctr">
              <a:spcAft>
                <a:spcPts val="0"/>
              </a:spcAft>
              <a:tabLst>
                <a:tab pos="1882379" algn="l"/>
              </a:tabLst>
            </a:pPr>
            <a:r>
              <a:rPr lang="cs-CZ" sz="2000" dirty="0"/>
              <a:t>mosty	964</a:t>
            </a:r>
          </a:p>
          <a:p>
            <a:pPr fontAlgn="auto">
              <a:spcAft>
                <a:spcPts val="0"/>
              </a:spcAft>
            </a:pPr>
            <a:endParaRPr lang="cs-CZ" sz="2400" dirty="0"/>
          </a:p>
        </p:txBody>
      </p:sp>
      <p:pic>
        <p:nvPicPr>
          <p:cNvPr id="9" name="Obrázek 8" descr="legenda k mapě PK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78566" y="5013177"/>
            <a:ext cx="1374746" cy="1403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74107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LINIOVÉ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5</a:t>
            </a:fld>
            <a:endParaRPr lang="cs-CZ"/>
          </a:p>
        </p:txBody>
      </p:sp>
      <p:sp>
        <p:nvSpPr>
          <p:cNvPr id="11" name="TextovéPole 2"/>
          <p:cNvSpPr txBox="1">
            <a:spLocks noChangeArrowheads="1"/>
          </p:cNvSpPr>
          <p:nvPr/>
        </p:nvSpPr>
        <p:spPr bwMode="auto">
          <a:xfrm>
            <a:off x="1475656" y="1403648"/>
            <a:ext cx="5832649" cy="300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350" dirty="0" smtClean="0">
                <a:latin typeface="Calibri" pitchFamily="34" charset="0"/>
              </a:rPr>
              <a:t>v </a:t>
            </a:r>
            <a:r>
              <a:rPr lang="cs-CZ" altLang="cs-CZ" sz="1350" dirty="0">
                <a:latin typeface="Calibri" pitchFamily="34" charset="0"/>
              </a:rPr>
              <a:t>roce 2016 SUSPK pořídila </a:t>
            </a:r>
            <a:r>
              <a:rPr lang="cs-CZ" altLang="cs-CZ" sz="1350" dirty="0" smtClean="0">
                <a:latin typeface="Calibri" pitchFamily="34" charset="0"/>
              </a:rPr>
              <a:t>stroj HOFMANN </a:t>
            </a:r>
            <a:r>
              <a:rPr lang="cs-CZ" altLang="cs-CZ" sz="1350" dirty="0">
                <a:latin typeface="Calibri" pitchFamily="34" charset="0"/>
              </a:rPr>
              <a:t>H18-1 na středisko Klatovy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8322" y="1767456"/>
            <a:ext cx="6361362" cy="4178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0486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LINIOVÉ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6</a:t>
            </a:fld>
            <a:endParaRPr lang="cs-CZ"/>
          </a:p>
        </p:txBody>
      </p:sp>
      <p:sp>
        <p:nvSpPr>
          <p:cNvPr id="7" name="TextovéPole 2"/>
          <p:cNvSpPr txBox="1">
            <a:spLocks noChangeArrowheads="1"/>
          </p:cNvSpPr>
          <p:nvPr/>
        </p:nvSpPr>
        <p:spPr bwMode="auto">
          <a:xfrm>
            <a:off x="971600" y="1436296"/>
            <a:ext cx="7200800" cy="3988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endParaRPr lang="cs-CZ" altLang="cs-CZ" sz="1600" b="1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strojní vybavení: auto nad 3,5t + podvalník + stroj na </a:t>
            </a:r>
            <a:r>
              <a:rPr lang="cs-CZ" altLang="cs-CZ" sz="1600" dirty="0" smtClean="0">
                <a:latin typeface="Calibri" pitchFamily="34" charset="0"/>
              </a:rPr>
              <a:t>VDZ Hofmann H18-1, </a:t>
            </a:r>
            <a:r>
              <a:rPr lang="cs-CZ" altLang="cs-CZ" sz="1600" dirty="0">
                <a:latin typeface="Calibri" pitchFamily="34" charset="0"/>
              </a:rPr>
              <a:t>dodávka </a:t>
            </a:r>
            <a:r>
              <a:rPr lang="cs-CZ" altLang="cs-CZ" sz="1600" dirty="0" smtClean="0">
                <a:latin typeface="Calibri" pitchFamily="34" charset="0"/>
              </a:rPr>
              <a:t>pro přípravu pracovníků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personální obsazení: 4 dělníci </a:t>
            </a:r>
            <a:r>
              <a:rPr lang="cs-CZ" altLang="cs-CZ" sz="1600" dirty="0" smtClean="0">
                <a:latin typeface="Calibri" pitchFamily="34" charset="0"/>
              </a:rPr>
              <a:t>(případně </a:t>
            </a:r>
            <a:r>
              <a:rPr lang="cs-CZ" altLang="cs-CZ" sz="1600" dirty="0">
                <a:latin typeface="Calibri" pitchFamily="34" charset="0"/>
              </a:rPr>
              <a:t>2 dělníci na řízení provozu) </a:t>
            </a:r>
            <a:r>
              <a:rPr lang="cs-CZ" altLang="cs-CZ" sz="1600" dirty="0" smtClean="0">
                <a:latin typeface="Calibri" pitchFamily="34" charset="0"/>
              </a:rPr>
              <a:t>ze střediska Klatovy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cílem pořízení této technologie bylo zvýšení </a:t>
            </a:r>
            <a:r>
              <a:rPr lang="cs-CZ" altLang="cs-CZ" sz="1600" dirty="0">
                <a:latin typeface="Calibri" pitchFamily="34" charset="0"/>
              </a:rPr>
              <a:t>bezpečnosti provozu na </a:t>
            </a:r>
            <a:r>
              <a:rPr lang="cs-CZ" altLang="cs-CZ" sz="1600" dirty="0" smtClean="0">
                <a:latin typeface="Calibri" pitchFamily="34" charset="0"/>
              </a:rPr>
              <a:t>krajských silnicích II. </a:t>
            </a:r>
            <a:r>
              <a:rPr lang="cs-CZ" altLang="cs-CZ" sz="1600" dirty="0">
                <a:latin typeface="Calibri" pitchFamily="34" charset="0"/>
              </a:rPr>
              <a:t>a </a:t>
            </a:r>
            <a:r>
              <a:rPr lang="cs-CZ" altLang="cs-CZ" sz="1600" dirty="0" smtClean="0">
                <a:latin typeface="Calibri" pitchFamily="34" charset="0"/>
              </a:rPr>
              <a:t>III. tříd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provedením VDZ se zlepšuje </a:t>
            </a:r>
            <a:r>
              <a:rPr lang="cs-CZ" altLang="cs-CZ" sz="1600" dirty="0">
                <a:latin typeface="Calibri" pitchFamily="34" charset="0"/>
              </a:rPr>
              <a:t>orientace na vozovce, obzvláště za špatné viditelnosti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snižují se škody na </a:t>
            </a:r>
            <a:r>
              <a:rPr lang="cs-CZ" altLang="cs-CZ" sz="1600" dirty="0">
                <a:latin typeface="Calibri" pitchFamily="34" charset="0"/>
              </a:rPr>
              <a:t>krajnicích silnic a dalším silničním </a:t>
            </a:r>
            <a:r>
              <a:rPr lang="cs-CZ" altLang="cs-CZ" sz="1600" dirty="0" smtClean="0">
                <a:latin typeface="Calibri" pitchFamily="34" charset="0"/>
              </a:rPr>
              <a:t>příslušenství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při </a:t>
            </a:r>
            <a:r>
              <a:rPr lang="cs-CZ" altLang="cs-CZ" sz="1600" dirty="0" smtClean="0">
                <a:latin typeface="Calibri" pitchFamily="34" charset="0"/>
              </a:rPr>
              <a:t>provádění VDZ je </a:t>
            </a:r>
            <a:r>
              <a:rPr lang="cs-CZ" altLang="cs-CZ" sz="1600" dirty="0">
                <a:latin typeface="Calibri" pitchFamily="34" charset="0"/>
              </a:rPr>
              <a:t>využíván vysoký podíl použití stroje a minimální podíl ručních </a:t>
            </a:r>
            <a:r>
              <a:rPr lang="cs-CZ" altLang="cs-CZ" sz="1600" dirty="0" smtClean="0">
                <a:latin typeface="Calibri" pitchFamily="34" charset="0"/>
              </a:rPr>
              <a:t>prací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obnova VDZ je plánována na základě kvality </a:t>
            </a:r>
            <a:r>
              <a:rPr lang="cs-CZ" altLang="cs-CZ" sz="1600" dirty="0">
                <a:latin typeface="Calibri" pitchFamily="34" charset="0"/>
              </a:rPr>
              <a:t>dané </a:t>
            </a:r>
            <a:r>
              <a:rPr lang="cs-CZ" altLang="cs-CZ" sz="1600" dirty="0" smtClean="0">
                <a:latin typeface="Calibri" pitchFamily="34" charset="0"/>
              </a:rPr>
              <a:t>vozovky a  její roční plán je sestavován </a:t>
            </a:r>
            <a:r>
              <a:rPr lang="cs-CZ" altLang="cs-CZ" sz="1600" dirty="0">
                <a:latin typeface="Calibri" pitchFamily="34" charset="0"/>
              </a:rPr>
              <a:t>ve spolupráci s vedoucími středisek</a:t>
            </a:r>
          </a:p>
        </p:txBody>
      </p:sp>
    </p:spTree>
    <p:extLst>
      <p:ext uri="{BB962C8B-B14F-4D97-AF65-F5344CB8AC3E}">
        <p14:creationId xmlns:p14="http://schemas.microsoft.com/office/powerpoint/2010/main" val="392560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LINIOVÉ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7</a:t>
            </a:fld>
            <a:endParaRPr lang="cs-CZ"/>
          </a:p>
        </p:txBody>
      </p:sp>
      <p:sp>
        <p:nvSpPr>
          <p:cNvPr id="7" name="TextovéPole 2"/>
          <p:cNvSpPr txBox="1">
            <a:spLocks noChangeArrowheads="1"/>
          </p:cNvSpPr>
          <p:nvPr/>
        </p:nvSpPr>
        <p:spPr bwMode="auto">
          <a:xfrm>
            <a:off x="971600" y="1436296"/>
            <a:ext cx="7200800" cy="281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endParaRPr lang="cs-CZ" altLang="cs-CZ" sz="1600" b="1" dirty="0" smtClean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při zkušebním provozu stroje v roce 2016 byla zkoušena barva od několika dodavatelů a byl vybrán materiál, který zajistil bezproblémové použití ve stroji </a:t>
            </a:r>
            <a:br>
              <a:rPr lang="cs-CZ" altLang="cs-CZ" sz="1600" dirty="0" smtClean="0">
                <a:latin typeface="Calibri" pitchFamily="34" charset="0"/>
              </a:rPr>
            </a:br>
            <a:r>
              <a:rPr lang="cs-CZ" altLang="cs-CZ" sz="1600" dirty="0" smtClean="0">
                <a:latin typeface="Calibri" pitchFamily="34" charset="0"/>
              </a:rPr>
              <a:t>a s deklarovanými parametry životnosti po provedení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výkony </a:t>
            </a:r>
            <a:r>
              <a:rPr lang="cs-CZ" altLang="cs-CZ" sz="1600" dirty="0">
                <a:latin typeface="Calibri" pitchFamily="34" charset="0"/>
              </a:rPr>
              <a:t>jsou ovlivňovány hlavně závislostí na vývoji počasí, kdy vozovka nesmí mít pod +5°C a musí být zcela čistá a </a:t>
            </a:r>
            <a:r>
              <a:rPr lang="cs-CZ" altLang="cs-CZ" sz="1600" dirty="0" smtClean="0">
                <a:latin typeface="Calibri" pitchFamily="34" charset="0"/>
              </a:rPr>
              <a:t>suchá</a:t>
            </a:r>
            <a:endParaRPr lang="cs-CZ" altLang="cs-CZ" sz="1600" dirty="0">
              <a:latin typeface="Calibri" pitchFamily="34" charset="0"/>
            </a:endParaRP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životnost barvy je stanovena dle zatížení na dané komunikaci od 1 po 4 roky kdy barva max. do 2 let ztrácí z 90% </a:t>
            </a:r>
            <a:r>
              <a:rPr lang="cs-CZ" altLang="cs-CZ" sz="1600" dirty="0" err="1">
                <a:latin typeface="Calibri" pitchFamily="34" charset="0"/>
              </a:rPr>
              <a:t>retroreflexi</a:t>
            </a:r>
            <a:r>
              <a:rPr lang="cs-CZ" altLang="cs-CZ" sz="1600" dirty="0">
                <a:latin typeface="Calibri" pitchFamily="34" charset="0"/>
              </a:rPr>
              <a:t> v závislosti na zatížení komunikace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obnova se </a:t>
            </a:r>
            <a:r>
              <a:rPr lang="cs-CZ" altLang="cs-CZ" sz="1600" dirty="0">
                <a:latin typeface="Calibri" pitchFamily="34" charset="0"/>
              </a:rPr>
              <a:t>provádí </a:t>
            </a:r>
            <a:r>
              <a:rPr lang="cs-CZ" altLang="cs-CZ" sz="1600" dirty="0" smtClean="0">
                <a:latin typeface="Calibri" pitchFamily="34" charset="0"/>
              </a:rPr>
              <a:t>dle TP-70,TP-133 a </a:t>
            </a:r>
            <a:r>
              <a:rPr lang="cs-CZ" altLang="cs-CZ" sz="1600" dirty="0" smtClean="0">
                <a:latin typeface="Calibri" pitchFamily="34" charset="0"/>
              </a:rPr>
              <a:t>Vyhlášky 294/215Sb. včetně </a:t>
            </a:r>
            <a:r>
              <a:rPr lang="cs-CZ" altLang="cs-CZ" sz="1600" dirty="0" smtClean="0">
                <a:latin typeface="Calibri" pitchFamily="34" charset="0"/>
              </a:rPr>
              <a:t>norem a </a:t>
            </a:r>
            <a:r>
              <a:rPr lang="cs-CZ" altLang="cs-CZ" sz="1600" dirty="0" smtClean="0">
                <a:latin typeface="Calibri" pitchFamily="34" charset="0"/>
              </a:rPr>
              <a:t>závěrů</a:t>
            </a:r>
            <a:r>
              <a:rPr lang="cs-CZ" altLang="cs-CZ" sz="1600" dirty="0" smtClean="0">
                <a:latin typeface="Calibri" pitchFamily="34" charset="0"/>
              </a:rPr>
              <a:t> </a:t>
            </a:r>
            <a:r>
              <a:rPr lang="cs-CZ" altLang="cs-CZ" sz="1600" dirty="0">
                <a:latin typeface="Calibri" pitchFamily="34" charset="0"/>
              </a:rPr>
              <a:t>z porady dopravních inženýrů z roku 2016</a:t>
            </a:r>
          </a:p>
        </p:txBody>
      </p:sp>
    </p:spTree>
    <p:extLst>
      <p:ext uri="{BB962C8B-B14F-4D97-AF65-F5344CB8AC3E}">
        <p14:creationId xmlns:p14="http://schemas.microsoft.com/office/powerpoint/2010/main" val="1756055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LINIOVÉ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8</a:t>
            </a:fld>
            <a:endParaRPr lang="cs-CZ"/>
          </a:p>
        </p:txBody>
      </p:sp>
      <p:sp>
        <p:nvSpPr>
          <p:cNvPr id="7" name="TextovéPole 2"/>
          <p:cNvSpPr txBox="1">
            <a:spLocks noChangeArrowheads="1"/>
          </p:cNvSpPr>
          <p:nvPr/>
        </p:nvSpPr>
        <p:spPr bwMode="auto">
          <a:xfrm>
            <a:off x="683568" y="1484784"/>
            <a:ext cx="7200800" cy="3613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ts val="450"/>
              </a:spcBef>
            </a:pPr>
            <a:r>
              <a:rPr lang="cs-CZ" altLang="cs-CZ" sz="1600" dirty="0">
                <a:latin typeface="Calibri" pitchFamily="34" charset="0"/>
              </a:rPr>
              <a:t>Tendence vývoje</a:t>
            </a:r>
            <a:r>
              <a:rPr lang="cs-CZ" altLang="cs-CZ" sz="1600" dirty="0" smtClean="0">
                <a:latin typeface="Calibri" pitchFamily="34" charset="0"/>
              </a:rPr>
              <a:t>: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 smtClean="0">
                <a:latin typeface="Calibri" pitchFamily="34" charset="0"/>
              </a:rPr>
              <a:t>v </a:t>
            </a:r>
            <a:r>
              <a:rPr lang="cs-CZ" altLang="cs-CZ" sz="1600" dirty="0">
                <a:latin typeface="Calibri" pitchFamily="34" charset="0"/>
              </a:rPr>
              <a:t>současné době se jeví jeden stroj na obnovu liniového značení krajských silnic jako dostačující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rozvinutí technologie – přechod ze systému se vzduchovým stříkáním na systém </a:t>
            </a:r>
            <a:r>
              <a:rPr lang="cs-CZ" altLang="cs-CZ" sz="1600" dirty="0" err="1">
                <a:latin typeface="Calibri" pitchFamily="34" charset="0"/>
              </a:rPr>
              <a:t>Airless</a:t>
            </a:r>
            <a:r>
              <a:rPr lang="cs-CZ" altLang="cs-CZ" sz="1600" dirty="0">
                <a:latin typeface="Calibri" pitchFamily="34" charset="0"/>
              </a:rPr>
              <a:t> </a:t>
            </a:r>
          </a:p>
          <a:p>
            <a:pPr marL="285750" indent="-285750">
              <a:spcBef>
                <a:spcPts val="450"/>
              </a:spcBef>
              <a:buClr>
                <a:srgbClr val="FFC000"/>
              </a:buClr>
              <a:buFont typeface="Wingdings" panose="05000000000000000000" pitchFamily="2" charset="2"/>
              <a:buChar char="Ø"/>
            </a:pPr>
            <a:r>
              <a:rPr lang="cs-CZ" altLang="cs-CZ" sz="1600" dirty="0">
                <a:latin typeface="Calibri" pitchFamily="34" charset="0"/>
              </a:rPr>
              <a:t>rozdíl mezi </a:t>
            </a:r>
            <a:r>
              <a:rPr lang="cs-CZ" altLang="cs-CZ" sz="1600" dirty="0" smtClean="0">
                <a:latin typeface="Calibri" pitchFamily="34" charset="0"/>
              </a:rPr>
              <a:t>systémy:</a:t>
            </a:r>
            <a:endParaRPr lang="cs-CZ" altLang="cs-CZ" sz="1600" dirty="0">
              <a:latin typeface="Calibri" pitchFamily="34" charset="0"/>
            </a:endParaRPr>
          </a:p>
          <a:p>
            <a:pPr marL="742950" lvl="1" indent="-285750">
              <a:spcBef>
                <a:spcPts val="450"/>
              </a:spcBef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altLang="cs-CZ" sz="1600" dirty="0" smtClean="0">
                <a:latin typeface="Calibri" pitchFamily="34" charset="0"/>
              </a:rPr>
              <a:t>u vzduchového </a:t>
            </a:r>
            <a:r>
              <a:rPr lang="cs-CZ" altLang="cs-CZ" sz="1600" dirty="0">
                <a:latin typeface="Calibri" pitchFamily="34" charset="0"/>
              </a:rPr>
              <a:t>systému </a:t>
            </a:r>
            <a:r>
              <a:rPr lang="cs-CZ" altLang="cs-CZ" sz="1600" dirty="0" err="1">
                <a:latin typeface="Calibri" pitchFamily="34" charset="0"/>
              </a:rPr>
              <a:t>Airspray</a:t>
            </a:r>
            <a:r>
              <a:rPr lang="cs-CZ" altLang="cs-CZ" sz="1600" dirty="0">
                <a:latin typeface="Calibri" pitchFamily="34" charset="0"/>
              </a:rPr>
              <a:t> je tlakován kompresorem vzduch, který </a:t>
            </a:r>
            <a:r>
              <a:rPr lang="cs-CZ" altLang="cs-CZ" sz="1600" dirty="0" smtClean="0">
                <a:latin typeface="Calibri" pitchFamily="34" charset="0"/>
              </a:rPr>
              <a:t>se </a:t>
            </a:r>
            <a:r>
              <a:rPr lang="cs-CZ" altLang="cs-CZ" sz="1600" dirty="0">
                <a:latin typeface="Calibri" pitchFamily="34" charset="0"/>
              </a:rPr>
              <a:t>následně v pistoli mísí s barvou, kterou rozprašuje vyšším tlakem než u </a:t>
            </a:r>
            <a:r>
              <a:rPr lang="cs-CZ" altLang="cs-CZ" sz="1600" dirty="0" err="1" smtClean="0">
                <a:latin typeface="Calibri" pitchFamily="34" charset="0"/>
              </a:rPr>
              <a:t>Airless</a:t>
            </a:r>
            <a:r>
              <a:rPr lang="cs-CZ" altLang="cs-CZ" sz="1600" dirty="0" smtClean="0">
                <a:latin typeface="Calibri" pitchFamily="34" charset="0"/>
              </a:rPr>
              <a:t> systému</a:t>
            </a:r>
          </a:p>
          <a:p>
            <a:pPr marL="742950" lvl="1" indent="-285750">
              <a:spcBef>
                <a:spcPts val="450"/>
              </a:spcBef>
              <a:buClr>
                <a:srgbClr val="FFC000"/>
              </a:buClr>
              <a:buFont typeface="Arial" panose="020B0604020202020204" pitchFamily="34" charset="0"/>
              <a:buChar char="•"/>
            </a:pPr>
            <a:r>
              <a:rPr lang="cs-CZ" altLang="cs-CZ" sz="1600" dirty="0" err="1" smtClean="0">
                <a:latin typeface="Calibri" pitchFamily="34" charset="0"/>
              </a:rPr>
              <a:t>Airless</a:t>
            </a:r>
            <a:r>
              <a:rPr lang="cs-CZ" altLang="cs-CZ" sz="1600" dirty="0" smtClean="0">
                <a:latin typeface="Calibri" pitchFamily="34" charset="0"/>
              </a:rPr>
              <a:t> </a:t>
            </a:r>
            <a:r>
              <a:rPr lang="cs-CZ" altLang="cs-CZ" sz="1600" dirty="0">
                <a:latin typeface="Calibri" pitchFamily="34" charset="0"/>
              </a:rPr>
              <a:t>systém používá vysokotlakou pístovou pumpu na barvu, tudíž barva usychá až na povrchu při styku se vzduchem a nikoli v pistoli, tzn. delší životnost příslušenství, až o 55% nižší tvorbu mlhy při nástřiku na vozovku a jednodušší </a:t>
            </a:r>
            <a:r>
              <a:rPr lang="cs-CZ" altLang="cs-CZ" sz="1600" dirty="0" smtClean="0">
                <a:latin typeface="Calibri" pitchFamily="34" charset="0"/>
              </a:rPr>
              <a:t>čištění po </a:t>
            </a:r>
            <a:r>
              <a:rPr lang="cs-CZ" altLang="cs-CZ" sz="1600" dirty="0">
                <a:latin typeface="Calibri" pitchFamily="34" charset="0"/>
              </a:rPr>
              <a:t>aplikaci barvy</a:t>
            </a:r>
          </a:p>
        </p:txBody>
      </p:sp>
    </p:spTree>
    <p:extLst>
      <p:ext uri="{BB962C8B-B14F-4D97-AF65-F5344CB8AC3E}">
        <p14:creationId xmlns:p14="http://schemas.microsoft.com/office/powerpoint/2010/main" val="2065611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460969" y="260648"/>
            <a:ext cx="8229600" cy="114300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cs-CZ" altLang="cs-CZ" sz="3200" cap="all" dirty="0" smtClean="0">
                <a:ln>
                  <a:solidFill>
                    <a:schemeClr val="tx1"/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</a:rPr>
              <a:t>VODOROVNÉ DOPRAVNÍ ZNAČENÍ - LINIOVÉ</a:t>
            </a:r>
            <a:endParaRPr lang="cs-CZ" sz="3200" cap="all" dirty="0">
              <a:ln>
                <a:solidFill>
                  <a:schemeClr val="tx1"/>
                </a:solidFill>
              </a:ln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image6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7504" y="6309320"/>
            <a:ext cx="1545238" cy="419048"/>
          </a:xfrm>
          <a:prstGeom prst="rect">
            <a:avLst/>
          </a:prstGeom>
        </p:spPr>
      </p:pic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B5AC6F6-7BF5-4254-A400-0328AB6AD998}" type="slidenum">
              <a:rPr lang="cs-CZ" smtClean="0"/>
              <a:pPr>
                <a:defRPr/>
              </a:pPr>
              <a:t>9</a:t>
            </a:fld>
            <a:endParaRPr lang="cs-CZ"/>
          </a:p>
        </p:txBody>
      </p:sp>
      <p:graphicFrame>
        <p:nvGraphicFramePr>
          <p:cNvPr id="6" name="Tabulk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29451350"/>
              </p:ext>
            </p:extLst>
          </p:nvPr>
        </p:nvGraphicFramePr>
        <p:xfrm>
          <a:off x="1652742" y="1796814"/>
          <a:ext cx="6480720" cy="327665"/>
        </p:xfrm>
        <a:graphic>
          <a:graphicData uri="http://schemas.openxmlformats.org/drawingml/2006/table">
            <a:tbl>
              <a:tblPr/>
              <a:tblGrid>
                <a:gridCol w="648072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27665">
                <a:tc>
                  <a:txBody>
                    <a:bodyPr/>
                    <a:lstStyle/>
                    <a:p>
                      <a:pPr algn="l" fontAlgn="b"/>
                      <a:r>
                        <a:rPr lang="cs-CZ" sz="160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Plnění výrobního plánu </a:t>
                      </a:r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VDZ liniového 2016 – 2020 v </a:t>
                      </a:r>
                      <a:r>
                        <a:rPr lang="cs-CZ" sz="1600" kern="1200" dirty="0" err="1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bkm</a:t>
                      </a:r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 čar, </a:t>
                      </a:r>
                      <a:r>
                        <a:rPr lang="cs-CZ" sz="1600" kern="1200" dirty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plán </a:t>
                      </a:r>
                      <a:r>
                        <a:rPr lang="cs-CZ" sz="1600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+mn-cs"/>
                        </a:rPr>
                        <a:t>2021</a:t>
                      </a:r>
                      <a:endParaRPr lang="cs-CZ" sz="1600" kern="1200" dirty="0">
                        <a:solidFill>
                          <a:schemeClr val="tx1"/>
                        </a:solidFill>
                        <a:latin typeface="Calibri" pitchFamily="34" charset="0"/>
                        <a:ea typeface="+mn-ea"/>
                        <a:cs typeface="+mn-cs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8" name="Graf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96673276"/>
              </p:ext>
            </p:extLst>
          </p:nvPr>
        </p:nvGraphicFramePr>
        <p:xfrm>
          <a:off x="899592" y="2316505"/>
          <a:ext cx="7488832" cy="36369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770804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hluk">
  <a:themeElements>
    <a:clrScheme name="Vlastní 1">
      <a:dk1>
        <a:srgbClr val="000000"/>
      </a:dk1>
      <a:lt1>
        <a:sysClr val="window" lastClr="FFFFFF"/>
      </a:lt1>
      <a:dk2>
        <a:srgbClr val="000000"/>
      </a:dk2>
      <a:lt2>
        <a:srgbClr val="F2F2F2"/>
      </a:lt2>
      <a:accent1>
        <a:srgbClr val="FFC000"/>
      </a:accent1>
      <a:accent2>
        <a:srgbClr val="797979"/>
      </a:accent2>
      <a:accent3>
        <a:srgbClr val="0066FF"/>
      </a:accent3>
      <a:accent4>
        <a:srgbClr val="B5B5B5"/>
      </a:accent4>
      <a:accent5>
        <a:srgbClr val="79AFFF"/>
      </a:accent5>
      <a:accent6>
        <a:srgbClr val="E1AC76"/>
      </a:accent6>
      <a:hlink>
        <a:srgbClr val="AD1F1F"/>
      </a:hlink>
      <a:folHlink>
        <a:srgbClr val="FFC42F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Shluk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16818</TotalTime>
  <Words>1102</Words>
  <Application>Microsoft Office PowerPoint</Application>
  <PresentationFormat>Předvádění na obrazovce (4:3)</PresentationFormat>
  <Paragraphs>100</Paragraphs>
  <Slides>16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16</vt:i4>
      </vt:variant>
    </vt:vector>
  </HeadingPairs>
  <TitlesOfParts>
    <vt:vector size="24" baseType="lpstr">
      <vt:lpstr>Arial</vt:lpstr>
      <vt:lpstr>Calibri</vt:lpstr>
      <vt:lpstr>Times New Roman</vt:lpstr>
      <vt:lpstr>Verdana</vt:lpstr>
      <vt:lpstr>Wingdings</vt:lpstr>
      <vt:lpstr>Wingdings 2</vt:lpstr>
      <vt:lpstr>Wingdings 3</vt:lpstr>
      <vt:lpstr>Shluk</vt:lpstr>
      <vt:lpstr>Dopravní značení v Plzeňském kraji </vt:lpstr>
      <vt:lpstr>Základní informace</vt:lpstr>
      <vt:lpstr>Organizační a teritoriální členění </vt:lpstr>
      <vt:lpstr>SILNIČNÍ SÍŤ V PLZEŇSKÉM KRAJI</vt:lpstr>
      <vt:lpstr>VODOROVNÉ DOPRAVNÍ ZNAČENÍ - LINIOVÉ</vt:lpstr>
      <vt:lpstr>VODOROVNÉ DOPRAVNÍ ZNAČENÍ - LINIOVÉ</vt:lpstr>
      <vt:lpstr>VODOROVNÉ DOPRAVNÍ ZNAČENÍ - LINIOVÉ</vt:lpstr>
      <vt:lpstr>VODOROVNÉ DOPRAVNÍ ZNAČENÍ - LINIOVÉ</vt:lpstr>
      <vt:lpstr>VODOROVNÉ DOPRAVNÍ ZNAČENÍ - LINIOVÉ</vt:lpstr>
      <vt:lpstr>VODOROVNÉ DOPRAVNÍ ZNAČENÍ - PLOŠNÉ</vt:lpstr>
      <vt:lpstr>VODOROVNÉ DOPRAVNÍ ZNAČENÍ - PLOŠNÉ</vt:lpstr>
      <vt:lpstr>VODOROVNÉ DOPRAVNÍ ZNAČENÍ - PLOŠNÉ</vt:lpstr>
      <vt:lpstr>VODOROVNÉ DOPRAVNÍ ZNAČENÍ - PLOŠNÉ</vt:lpstr>
      <vt:lpstr>VODOROVNÉ DOPRAVNÍ ZNAČENÍ - PLOŠNÉ</vt:lpstr>
      <vt:lpstr>VODOROVNÉ DOPRAVNÍ ZNAČENÍ - PLOŠNÉ</vt:lpstr>
      <vt:lpstr>Prezentace aplikace PowerPoint</vt:lpstr>
    </vt:vector>
  </TitlesOfParts>
  <Company>KuPk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ČINNOST ODBORU</dc:title>
  <dc:creator>Ing. Jaroslav Vejprava</dc:creator>
  <cp:lastModifiedBy>Pojarová Nina</cp:lastModifiedBy>
  <cp:revision>985</cp:revision>
  <cp:lastPrinted>2021-01-11T06:59:46Z</cp:lastPrinted>
  <dcterms:created xsi:type="dcterms:W3CDTF">2009-01-14T08:25:34Z</dcterms:created>
  <dcterms:modified xsi:type="dcterms:W3CDTF">2021-10-26T05:39:23Z</dcterms:modified>
</cp:coreProperties>
</file>